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71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07" r:id="rId49"/>
    <p:sldId id="308" r:id="rId50"/>
    <p:sldId id="309" r:id="rId51"/>
    <p:sldId id="310" r:id="rId52"/>
    <p:sldId id="311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319" r:id="rId61"/>
    <p:sldId id="320" r:id="rId62"/>
    <p:sldId id="321" r:id="rId63"/>
    <p:sldId id="322" r:id="rId64"/>
    <p:sldId id="323" r:id="rId65"/>
    <p:sldId id="324" r:id="rId66"/>
    <p:sldId id="325" r:id="rId67"/>
    <p:sldId id="326" r:id="rId68"/>
    <p:sldId id="327" r:id="rId69"/>
    <p:sldId id="260" r:id="rId70"/>
  </p:sldIdLst>
  <p:sldSz cx="12192000" cy="6858000"/>
  <p:notesSz cx="6858000" cy="9144000"/>
  <p:embeddedFontLst>
    <p:embeddedFont>
      <p:font typeface="Wingdings 2" panose="05020102010507070707" pitchFamily="18" charset="2"/>
      <p:regular r:id="rId72"/>
    </p:embeddedFont>
    <p:embeddedFont>
      <p:font typeface="Tahoma" panose="020B0604030504040204" pitchFamily="34" charset="0"/>
      <p:regular r:id="rId73"/>
      <p:bold r:id="rId74"/>
    </p:embeddedFont>
    <p:embeddedFont>
      <p:font typeface="Calibri" panose="020F0502020204030204" pitchFamily="3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>
      <p:cViewPr varScale="1">
        <p:scale>
          <a:sx n="88" d="100"/>
          <a:sy n="88" d="100"/>
        </p:scale>
        <p:origin x="62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1" d="100"/>
          <a:sy n="71" d="100"/>
        </p:scale>
        <p:origin x="32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3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2.fntdata"/><Relationship Id="rId78" Type="http://schemas.openxmlformats.org/officeDocument/2006/relationships/font" Target="fonts/font7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5.fntdata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963622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1256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69F613C5-6B3D-43EF-AADD-EA36F122A186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14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59243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CE9D50D5-136C-4F99-A031-B080867FFA9D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15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9520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FE54F8BC-7C12-4A06-8250-9ED10F81B3A1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16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6734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023BD3CE-A71A-4F21-8431-7A58559F9CBE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17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3571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36868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D4A098D9-544D-488A-9C23-0AF8364642E8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18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4706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82753432-0594-4FDF-8A4E-3488E6D4B16E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19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28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1988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7AF42040-EFE2-4C17-9786-B4C749E10679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21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223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5012FB64-3586-4C35-BE4C-C0388711CE0D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22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2599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494B76FA-41EE-4DA6-8A6C-6E7800521F47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23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316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E41AF176-2DCC-47FF-BF3B-7B7851BB58D8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24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156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FB20B699-8D66-4630-AA8B-5E97C357EF10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3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7782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9BC9E985-97E8-4286-8718-5433968C8A3B}" type="slidenum">
              <a:rPr lang="en-IN" altLang="en-US" sz="1200" smtClean="0">
                <a:latin typeface="Calibri" panose="020F0502020204030204" pitchFamily="34" charset="0"/>
              </a:rPr>
              <a:pPr/>
              <a:t>25</a:t>
            </a:fld>
            <a:endParaRPr lang="en-IN" altLang="en-US" sz="1200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4604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346B55E4-0C64-4C94-AA46-0C43E480E12F}" type="slidenum">
              <a:rPr lang="en-IN" altLang="en-US" sz="1200" smtClean="0">
                <a:latin typeface="Calibri" panose="020F0502020204030204" pitchFamily="34" charset="0"/>
              </a:rPr>
              <a:pPr/>
              <a:t>26</a:t>
            </a:fld>
            <a:endParaRPr lang="en-IN" altLang="en-US" sz="1200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985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03BCA240-5E2F-4B5B-B450-176007714E0E}" type="slidenum">
              <a:rPr lang="en-IN" altLang="en-US" sz="1200" smtClean="0">
                <a:latin typeface="Calibri" panose="020F0502020204030204" pitchFamily="34" charset="0"/>
              </a:rPr>
              <a:pPr/>
              <a:t>28</a:t>
            </a:fld>
            <a:endParaRPr lang="en-IN" altLang="en-US" sz="1200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1240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A1E05D72-8B06-45F5-B0E3-6E30BC2A9A5B}" type="slidenum">
              <a:rPr lang="en-IN" altLang="en-US" sz="1200" smtClean="0">
                <a:latin typeface="Calibri" panose="020F0502020204030204" pitchFamily="34" charset="0"/>
              </a:rPr>
              <a:pPr/>
              <a:t>29</a:t>
            </a:fld>
            <a:endParaRPr lang="en-IN" altLang="en-US" sz="1200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8738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/>
          </a:p>
        </p:txBody>
      </p:sp>
      <p:sp>
        <p:nvSpPr>
          <p:cNvPr id="59396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702F819A-343E-4BE1-9D24-AF801219F335}" type="slidenum">
              <a:rPr lang="en-IN" altLang="en-US" sz="1200" smtClean="0">
                <a:latin typeface="Calibri" panose="020F0502020204030204" pitchFamily="34" charset="0"/>
              </a:rPr>
              <a:pPr/>
              <a:t>30</a:t>
            </a:fld>
            <a:endParaRPr lang="en-IN" altLang="en-US" sz="1200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4729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mtClean="0"/>
              <a:t>48-</a:t>
            </a:r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7CA65440-8478-4EF7-8C75-F0CB23F8E465}" type="slidenum">
              <a:rPr lang="en-IN" altLang="en-US" sz="1200" smtClean="0">
                <a:latin typeface="Calibri" panose="020F0502020204030204" pitchFamily="34" charset="0"/>
              </a:rPr>
              <a:pPr/>
              <a:t>41</a:t>
            </a:fld>
            <a:endParaRPr lang="en-IN" altLang="en-US" sz="1200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1633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4284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26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1268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67E176B8-9794-4DB2-AFD6-E2C3477AD695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4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384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z="1400" smtClean="0">
              <a:solidFill>
                <a:schemeClr val="bg1"/>
              </a:solidFill>
              <a:latin typeface="Courier New" panose="02070309020205020404" pitchFamily="49" charset="0"/>
            </a:endParaRPr>
          </a:p>
        </p:txBody>
      </p:sp>
      <p:sp>
        <p:nvSpPr>
          <p:cNvPr id="13316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20D108C9-514F-4CC2-BFBD-86965F3F4330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5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604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3A7F2BF4-8D99-4D60-AEA2-EE0CC7905251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6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508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D16E57A6-8CE8-4A9E-9429-18ACECFC2371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10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368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9865269B-32DA-44CF-818F-8C14E8EA856F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11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857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1741A645-DA91-4658-96D1-20B9476D758B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12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124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Courier New" panose="02070309020205020404" pitchFamily="49" charset="0"/>
              </a:defRPr>
            </a:lvl9pPr>
          </a:lstStyle>
          <a:p>
            <a:fld id="{0E79FA63-85A9-4F42-BED7-10FF0BFEA30D}" type="slidenum">
              <a:rPr lang="en-US" altLang="en-US" sz="1200" smtClean="0">
                <a:latin typeface="Calibri" panose="020F0502020204030204" pitchFamily="34" charset="0"/>
                <a:cs typeface="Arial" panose="020B0604020202020204" pitchFamily="34" charset="0"/>
              </a:rPr>
              <a:pPr/>
              <a:t>13</a:t>
            </a:fld>
            <a:endParaRPr lang="en-US" altLang="en-US" sz="1200" smtClean="0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754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11506201" y="6492875"/>
            <a:ext cx="4572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800" b="1">
                <a:solidFill>
                  <a:schemeClr val="bg1"/>
                </a:solidFill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latin typeface="Calibri"/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9"/>
          <p:cNvSpPr txBox="1">
            <a:spLocks noGrp="1"/>
          </p:cNvSpPr>
          <p:nvPr>
            <p:ph type="ftr" idx="11"/>
          </p:nvPr>
        </p:nvSpPr>
        <p:spPr>
          <a:xfrm>
            <a:off x="1981200" y="6467475"/>
            <a:ext cx="9067800" cy="3600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Building Applications Using C# / Session 04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0481" y="20321"/>
            <a:ext cx="12115798" cy="68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body" idx="1" hasCustomPrompt="1"/>
          </p:nvPr>
        </p:nvSpPr>
        <p:spPr>
          <a:xfrm>
            <a:off x="30480" y="762000"/>
            <a:ext cx="12115799" cy="5414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Ø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dirty="0" smtClean="0"/>
              <a:t>  </a:t>
            </a:r>
            <a:endParaRPr dirty="0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11582400" y="6457315"/>
            <a:ext cx="533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600" b="1">
                <a:solidFill>
                  <a:schemeClr val="bg1"/>
                </a:solidFill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latin typeface="Calibri"/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9"/>
          <p:cNvSpPr txBox="1">
            <a:spLocks noGrp="1"/>
          </p:cNvSpPr>
          <p:nvPr>
            <p:ph type="ftr" idx="11"/>
          </p:nvPr>
        </p:nvSpPr>
        <p:spPr>
          <a:xfrm>
            <a:off x="1981200" y="6467475"/>
            <a:ext cx="9067800" cy="3600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Building Applications Using C# / Session 04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0160" y="25400"/>
            <a:ext cx="12105640" cy="660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6200" y="838200"/>
            <a:ext cx="12039600" cy="53387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1981200" y="6467475"/>
            <a:ext cx="9067800" cy="3600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Building Applications Using C# / Session 04</a:t>
            </a:r>
            <a:endParaRPr lang="en-US" dirty="0"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11506200" y="6497955"/>
            <a:ext cx="5333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600" b="1"/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368462" cy="687136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838200" y="2232316"/>
            <a:ext cx="10891684" cy="163121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-US" sz="4800" b="1" dirty="0" smtClean="0">
                <a:solidFill>
                  <a:schemeClr val="lt1"/>
                </a:solidFill>
              </a:rPr>
              <a:t>Session 14</a:t>
            </a:r>
            <a:endParaRPr lang="en-US" sz="48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Advanced Methods </a:t>
            </a:r>
            <a:r>
              <a:rPr lang="en-US" sz="4000" b="1" i="0" u="none" strike="noStrike" cap="none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 Types</a:t>
            </a:r>
            <a:endParaRPr lang="en-US" sz="4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 Outer Variables in Anonymous Methods </a:t>
            </a:r>
            <a:endParaRPr lang="en-IN" altLang="en-US" smtClean="0">
              <a:latin typeface="Calibri" panose="020F0502020204030204" pitchFamily="34" charset="0"/>
            </a:endParaRP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An anonymous method can declare variables, which are called outer variables. </a:t>
            </a:r>
          </a:p>
          <a:p>
            <a:r>
              <a:rPr lang="en-US" altLang="en-US" sz="2400">
                <a:latin typeface="Calibri" panose="020F0502020204030204" pitchFamily="34" charset="0"/>
              </a:rPr>
              <a:t>These variables are said to be captured when they get executed. </a:t>
            </a:r>
          </a:p>
          <a:p>
            <a:r>
              <a:rPr lang="en-US" altLang="en-US" sz="2400">
                <a:latin typeface="Calibri" panose="020F0502020204030204" pitchFamily="34" charset="0"/>
              </a:rPr>
              <a:t>They exist in memory until the delegate is subjected to garbage collection. </a:t>
            </a:r>
          </a:p>
          <a:p>
            <a:r>
              <a:rPr lang="en-US" altLang="en-US" sz="2400">
                <a:latin typeface="Calibri" panose="020F0502020204030204" pitchFamily="34" charset="0"/>
              </a:rPr>
              <a:t>The scope of a local variable is only within the method in which it is declared. </a:t>
            </a:r>
          </a:p>
          <a:p>
            <a:r>
              <a:rPr lang="en-US" altLang="en-US" sz="2400">
                <a:latin typeface="Calibri" panose="020F0502020204030204" pitchFamily="34" charset="0"/>
              </a:rPr>
              <a:t>However, if the anonymous method uses local variables, they exist until the execution of the anonymous method ends. </a:t>
            </a:r>
          </a:p>
          <a:p>
            <a:r>
              <a:rPr lang="en-US" altLang="en-US" sz="2400">
                <a:latin typeface="Calibri" panose="020F0502020204030204" pitchFamily="34" charset="0"/>
              </a:rPr>
              <a:t>This is true even if the methods in which they are declared are already executed.</a:t>
            </a:r>
            <a:endParaRPr lang="en-GB" altLang="en-US" sz="24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</p:txBody>
      </p:sp>
      <p:sp>
        <p:nvSpPr>
          <p:cNvPr id="19460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6CABF683-2DFA-49DB-8149-E9947066BC86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10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9461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57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Passing Parameters 1-2 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>
                <a:latin typeface="Calibri" panose="020F0502020204030204" pitchFamily="34" charset="0"/>
              </a:rPr>
              <a:t>C# allows passing parameters to anonymous methods.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The type of parameters that can be passed to an anonymous method is specified at the time of declaring the delegate.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These parameters are specified within parentheses.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The block of code within the anonymous method can access these specified parameters just like any normal method.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You can pass the parameter values to the anonymous method while invoking the delegate. </a:t>
            </a:r>
            <a:endParaRPr lang="en-GB" altLang="en-US" sz="2000">
              <a:latin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</a:rPr>
              <a:t>The following code demonstrates how parameters are passed to anonymous methods:</a:t>
            </a:r>
            <a:endParaRPr lang="en-GB" altLang="en-US" sz="20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</p:txBody>
      </p:sp>
      <p:sp>
        <p:nvSpPr>
          <p:cNvPr id="21508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018A810-D057-4A29-BE2C-F45141115902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11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1509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352800" y="3983038"/>
            <a:ext cx="6553200" cy="2193925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GB" sz="1000" dirty="0">
                <a:ea typeface="Calibri"/>
                <a:cs typeface="Courier New" pitchFamily="49" charset="0"/>
              </a:rPr>
              <a:t>using System;</a:t>
            </a:r>
          </a:p>
          <a:p>
            <a:pPr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class Parameters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{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2857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delegate void Display(string msg, int num);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2857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static void Main(string[] args)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2857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{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2857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Display objDisp = delegate(string msg, int num)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2857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{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6286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Console.WriteLine(msg + num);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2857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};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2857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objDisp(“This illustrates passing parameters to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2857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anonymous methods. The int parameter passed is: “, 100);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indent="285750"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} 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000" dirty="0">
                <a:ea typeface="Times New Roman"/>
                <a:cs typeface="Courier New" pitchFamily="49" charset="0"/>
              </a:rPr>
              <a:t>}</a:t>
            </a:r>
            <a:endParaRPr lang="en-GB" sz="1000" dirty="0">
              <a:ea typeface="Calibri"/>
              <a:cs typeface="Courier New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000" dirty="0"/>
          </a:p>
        </p:txBody>
      </p:sp>
      <p:sp>
        <p:nvSpPr>
          <p:cNvPr id="21514" name="Text Box 4"/>
          <p:cNvSpPr txBox="1">
            <a:spLocks noChangeArrowheads="1"/>
          </p:cNvSpPr>
          <p:nvPr/>
        </p:nvSpPr>
        <p:spPr bwMode="auto">
          <a:xfrm>
            <a:off x="1828800" y="3983038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270069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Passing Parameters 2-2 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In the code: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A delegate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Display</a:t>
            </a:r>
            <a:r>
              <a:rPr lang="en-US" altLang="en-US" sz="2000">
                <a:latin typeface="Calibri" panose="020F0502020204030204" pitchFamily="34" charset="0"/>
              </a:rPr>
              <a:t> is created. 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Two arguments are specified in the delegate declaration, a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altLang="en-US" sz="2000">
                <a:latin typeface="Calibri" panose="020F0502020204030204" pitchFamily="34" charset="0"/>
              </a:rPr>
              <a:t> and an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000">
                <a:latin typeface="Calibri" panose="020F0502020204030204" pitchFamily="34" charset="0"/>
              </a:rPr>
              <a:t>. 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 delegate is then instantiated with an anonymous method to which the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altLang="en-US" sz="2000">
                <a:latin typeface="Calibri" panose="020F0502020204030204" pitchFamily="34" charset="0"/>
              </a:rPr>
              <a:t> and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000">
                <a:latin typeface="Calibri" panose="020F0502020204030204" pitchFamily="34" charset="0"/>
              </a:rPr>
              <a:t> variables are passed as parameters. 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 anonymous method uses these parameters to display the output.</a:t>
            </a:r>
            <a:endParaRPr lang="en-GB" altLang="en-US" sz="20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24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24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This illustrates passing parameters to anonymous methods. The int parameter passed is: 100</a:t>
            </a:r>
            <a:endParaRPr lang="en-GB" alt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altLang="en-US" sz="24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</p:txBody>
      </p:sp>
      <p:sp>
        <p:nvSpPr>
          <p:cNvPr id="23556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6864535-C931-43B6-9D29-D9109883A38C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12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3557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3561" name="Text Box 4"/>
          <p:cNvSpPr txBox="1">
            <a:spLocks noChangeArrowheads="1"/>
          </p:cNvSpPr>
          <p:nvPr/>
        </p:nvSpPr>
        <p:spPr bwMode="auto">
          <a:xfrm>
            <a:off x="762000" y="3271043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56861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Extension Methods 1-7 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1800">
                <a:latin typeface="Calibri" panose="020F0502020204030204" pitchFamily="34" charset="0"/>
              </a:rPr>
              <a:t>Extension methods allow you to extend an existing type with new functionality without directly modifying those types. </a:t>
            </a:r>
          </a:p>
          <a:p>
            <a:r>
              <a:rPr lang="en-GB" altLang="en-US" sz="1800">
                <a:latin typeface="Calibri" panose="020F0502020204030204" pitchFamily="34" charset="0"/>
              </a:rPr>
              <a:t>Extension methods are static methods that have to be declared in a static class. </a:t>
            </a:r>
          </a:p>
          <a:p>
            <a:r>
              <a:rPr lang="en-GB" altLang="en-US" sz="1800">
                <a:latin typeface="Calibri" panose="020F0502020204030204" pitchFamily="34" charset="0"/>
              </a:rPr>
              <a:t>You can declare an extension method by specifying the first parameter with the </a:t>
            </a:r>
            <a:r>
              <a:rPr lang="en-GB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GB" altLang="en-US" sz="1800">
                <a:latin typeface="Calibri" panose="020F0502020204030204" pitchFamily="34" charset="0"/>
              </a:rPr>
              <a:t> keyword. </a:t>
            </a:r>
          </a:p>
          <a:p>
            <a:r>
              <a:rPr lang="en-GB" altLang="en-US" sz="1800">
                <a:latin typeface="Calibri" panose="020F0502020204030204" pitchFamily="34" charset="0"/>
              </a:rPr>
              <a:t>The first parameter in this method identifies the type of objects in which the method can be called. </a:t>
            </a:r>
          </a:p>
          <a:p>
            <a:r>
              <a:rPr lang="en-GB" altLang="en-US" sz="1800">
                <a:latin typeface="Calibri" panose="020F0502020204030204" pitchFamily="34" charset="0"/>
              </a:rPr>
              <a:t>The object that you use to invoke the method is automatically passed as the first parameter.</a:t>
            </a:r>
          </a:p>
          <a:p>
            <a:endParaRPr lang="en-GB" altLang="en-US" sz="1800">
              <a:latin typeface="Calibri" panose="020F0502020204030204" pitchFamily="34" charset="0"/>
            </a:endParaRPr>
          </a:p>
          <a:p>
            <a:endParaRPr lang="en-GB" altLang="en-US" sz="1800">
              <a:latin typeface="Calibri" panose="020F0502020204030204" pitchFamily="34" charset="0"/>
            </a:endParaRPr>
          </a:p>
          <a:p>
            <a:endParaRPr lang="en-GB" altLang="en-US" sz="1800">
              <a:latin typeface="Calibri" panose="020F0502020204030204" pitchFamily="34" charset="0"/>
            </a:endParaRPr>
          </a:p>
          <a:p>
            <a:pPr marL="400050" lvl="1" indent="0">
              <a:buNone/>
            </a:pPr>
            <a:r>
              <a:rPr lang="en-GB" altLang="en-US" sz="1800">
                <a:latin typeface="Calibri" panose="020F0502020204030204" pitchFamily="34" charset="0"/>
              </a:rPr>
              <a:t>where:</a:t>
            </a:r>
            <a:endParaRPr lang="en-GB" altLang="en-US" sz="1600">
              <a:latin typeface="Calibri" panose="020F0502020204030204" pitchFamily="34" charset="0"/>
            </a:endParaRPr>
          </a:p>
          <a:p>
            <a:pPr lvl="2">
              <a:lnSpc>
                <a:spcPct val="90000"/>
              </a:lnSpc>
            </a:pPr>
            <a:r>
              <a:rPr lang="en-GB" alt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return-type</a:t>
            </a:r>
            <a:r>
              <a:rPr lang="en-GB" altLang="en-US" sz="1600">
                <a:latin typeface="Calibri" panose="020F0502020204030204" pitchFamily="34" charset="0"/>
                <a:cs typeface="Courier New" panose="02070309020205020404" pitchFamily="49" charset="0"/>
              </a:rPr>
              <a:t>: the data type of the return value</a:t>
            </a:r>
          </a:p>
          <a:p>
            <a:pPr lvl="2">
              <a:lnSpc>
                <a:spcPct val="90000"/>
              </a:lnSpc>
            </a:pPr>
            <a:r>
              <a:rPr lang="en-GB" alt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MethodName</a:t>
            </a:r>
            <a:r>
              <a:rPr lang="en-GB" altLang="en-US" sz="1600">
                <a:latin typeface="Calibri" panose="020F0502020204030204" pitchFamily="34" charset="0"/>
                <a:cs typeface="Courier New" panose="02070309020205020404" pitchFamily="49" charset="0"/>
              </a:rPr>
              <a:t>: the extension method name</a:t>
            </a:r>
          </a:p>
          <a:p>
            <a:pPr lvl="2">
              <a:lnSpc>
                <a:spcPct val="90000"/>
              </a:lnSpc>
            </a:pPr>
            <a:r>
              <a:rPr lang="en-GB" alt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n-GB" altLang="en-US" sz="1600">
                <a:latin typeface="Calibri" panose="020F0502020204030204" pitchFamily="34" charset="0"/>
                <a:cs typeface="Courier New" panose="02070309020205020404" pitchFamily="49" charset="0"/>
              </a:rPr>
              <a:t>: the data type of the object</a:t>
            </a:r>
          </a:p>
          <a:p>
            <a:pPr lvl="2">
              <a:lnSpc>
                <a:spcPct val="90000"/>
              </a:lnSpc>
            </a:pPr>
            <a:r>
              <a:rPr lang="en-GB" alt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param-list</a:t>
            </a:r>
            <a:r>
              <a:rPr lang="en-GB" altLang="en-US" sz="1600">
                <a:latin typeface="Calibri" panose="020F0502020204030204" pitchFamily="34" charset="0"/>
                <a:cs typeface="Courier New" panose="02070309020205020404" pitchFamily="49" charset="0"/>
              </a:rPr>
              <a:t>: the list of parameters (optional)</a:t>
            </a:r>
            <a:endParaRPr lang="en-GB" altLang="en-US" sz="1400">
              <a:latin typeface="Calibri" panose="020F0502020204030204" pitchFamily="34" charset="0"/>
            </a:endParaRPr>
          </a:p>
          <a:p>
            <a:endParaRPr lang="en-GB" altLang="en-US" sz="18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GB" altLang="en-US" sz="18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GB" altLang="en-US" sz="18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GB" altLang="en-US" sz="18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GB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25604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99AA5E09-4809-4836-89FA-3A69F92160A3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13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5605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5609" name="Text Box 6"/>
          <p:cNvSpPr txBox="1">
            <a:spLocks noChangeArrowheads="1"/>
          </p:cNvSpPr>
          <p:nvPr/>
        </p:nvSpPr>
        <p:spPr bwMode="auto">
          <a:xfrm>
            <a:off x="1447800" y="3508784"/>
            <a:ext cx="6781800" cy="236537"/>
          </a:xfrm>
          <a:prstGeom prst="rect">
            <a:avLst/>
          </a:prstGeom>
          <a:solidFill>
            <a:srgbClr val="FFFF00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GB" altLang="en-US" sz="1400">
                <a:latin typeface="Courier New" panose="02070309020205020404" pitchFamily="49" charset="0"/>
              </a:rPr>
              <a:t>static return-type MethodName (this type obj, param-list)</a:t>
            </a:r>
          </a:p>
        </p:txBody>
      </p:sp>
      <p:sp>
        <p:nvSpPr>
          <p:cNvPr id="25610" name="Text Box 4"/>
          <p:cNvSpPr txBox="1">
            <a:spLocks noChangeArrowheads="1"/>
          </p:cNvSpPr>
          <p:nvPr/>
        </p:nvSpPr>
        <p:spPr bwMode="auto">
          <a:xfrm>
            <a:off x="1447800" y="3040470"/>
            <a:ext cx="1447800" cy="400050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308470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2"/>
          <p:cNvSpPr>
            <a:spLocks noGrp="1"/>
          </p:cNvSpPr>
          <p:nvPr>
            <p:ph type="title"/>
          </p:nvPr>
        </p:nvSpPr>
        <p:spPr>
          <a:xfrm>
            <a:off x="2362200" y="304801"/>
            <a:ext cx="8229600" cy="411163"/>
          </a:xfrm>
        </p:spPr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Extension Methods 2-7</a:t>
            </a:r>
            <a:r>
              <a:rPr lang="en-US" altLang="en-US" sz="3600">
                <a:latin typeface="Calibri" panose="020F0502020204030204" pitchFamily="34" charset="0"/>
              </a:rPr>
              <a:t> </a:t>
            </a:r>
            <a:endParaRPr lang="en-IN" altLang="en-US" sz="3600">
              <a:latin typeface="Arial" panose="020B0604020202020204" pitchFamily="34" charset="0"/>
            </a:endParaRP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 sz="2000">
                <a:latin typeface="Calibri" panose="020F0502020204030204" pitchFamily="34" charset="0"/>
              </a:rPr>
              <a:t>The following code creates an extension method for a string and converts the first character of the string to lowercase:</a:t>
            </a: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</p:txBody>
      </p:sp>
      <p:sp>
        <p:nvSpPr>
          <p:cNvPr id="27652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38862D6A-57B7-40A0-B62B-7C7CACCC1614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14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7653" name="Footer Placeholder 8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2209800" y="1639887"/>
            <a:ext cx="7848600" cy="4397375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using System;</a:t>
            </a:r>
          </a:p>
          <a:p>
            <a:pPr>
              <a:defRPr/>
            </a:pPr>
            <a:endParaRPr lang="en-GB" dirty="0">
              <a:ea typeface="Calibri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/// &lt;summary&gt;</a:t>
            </a:r>
          </a:p>
          <a:p>
            <a:pPr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/// Class ExtensionExample defines the extension method</a:t>
            </a:r>
          </a:p>
          <a:p>
            <a:pPr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/// &lt;/summary&gt; </a:t>
            </a:r>
            <a:br>
              <a:rPr lang="en-GB" dirty="0">
                <a:ea typeface="Calibri"/>
                <a:cs typeface="Courier New" panose="02070309020205020404" pitchFamily="49" charset="0"/>
              </a:rPr>
            </a:br>
            <a:endParaRPr lang="en-GB" dirty="0">
              <a:ea typeface="Calibri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static class ExtensionExample</a:t>
            </a:r>
            <a:br>
              <a:rPr lang="en-GB" dirty="0">
                <a:ea typeface="Calibri"/>
                <a:cs typeface="Courier New" panose="02070309020205020404" pitchFamily="49" charset="0"/>
              </a:rPr>
            </a:br>
            <a:r>
              <a:rPr lang="en-GB" dirty="0">
                <a:ea typeface="Calibri"/>
                <a:cs typeface="Courier New" panose="02070309020205020404" pitchFamily="49" charset="0"/>
              </a:rPr>
              <a:t>{ </a:t>
            </a:r>
          </a:p>
          <a:p>
            <a:pPr indent="28575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// Extension Method to convert the first character to </a:t>
            </a:r>
          </a:p>
          <a:p>
            <a:pPr indent="28575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//lowercase </a:t>
            </a:r>
          </a:p>
          <a:p>
            <a:pPr marL="34290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public static string FirstLetterLower(this string result)</a:t>
            </a:r>
            <a:br>
              <a:rPr lang="en-GB" dirty="0">
                <a:ea typeface="Calibri"/>
                <a:cs typeface="Courier New" panose="02070309020205020404" pitchFamily="49" charset="0"/>
              </a:rPr>
            </a:br>
            <a:r>
              <a:rPr lang="en-GB" dirty="0">
                <a:ea typeface="Calibri"/>
                <a:cs typeface="Courier New" panose="02070309020205020404" pitchFamily="49" charset="0"/>
              </a:rPr>
              <a:t>{ </a:t>
            </a:r>
          </a:p>
          <a:p>
            <a:pPr indent="97155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if (result.Length &gt; 0){ </a:t>
            </a:r>
          </a:p>
          <a:p>
            <a:pPr indent="137160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char[] s = result.ToCharArray(); </a:t>
            </a:r>
          </a:p>
          <a:p>
            <a:pPr indent="137160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s[0] = char.ToLower(s[0]); </a:t>
            </a:r>
          </a:p>
          <a:p>
            <a:pPr indent="137160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return new string(s); </a:t>
            </a:r>
          </a:p>
          <a:p>
            <a:pPr indent="97155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} </a:t>
            </a:r>
          </a:p>
          <a:p>
            <a:pPr indent="62865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return result; </a:t>
            </a:r>
          </a:p>
          <a:p>
            <a:pPr indent="628650"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} </a:t>
            </a:r>
          </a:p>
          <a:p>
            <a:pPr>
              <a:defRPr/>
            </a:pPr>
            <a:r>
              <a:rPr lang="en-GB" dirty="0">
                <a:ea typeface="Calibri"/>
                <a:cs typeface="Courier New" panose="02070309020205020404" pitchFamily="49" charset="0"/>
              </a:rPr>
              <a:t>}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dirty="0">
              <a:cs typeface="Courier New" panose="02070309020205020404" pitchFamily="49" charset="0"/>
            </a:endParaRPr>
          </a:p>
        </p:txBody>
      </p:sp>
      <p:sp>
        <p:nvSpPr>
          <p:cNvPr id="27658" name="Text Box 4"/>
          <p:cNvSpPr txBox="1">
            <a:spLocks noChangeArrowheads="1"/>
          </p:cNvSpPr>
          <p:nvPr/>
        </p:nvSpPr>
        <p:spPr bwMode="auto">
          <a:xfrm>
            <a:off x="2209800" y="1219200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320975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Extension Methods 3-7 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altLang="en-US" sz="2400">
              <a:latin typeface="Calibri" panose="020F0502020204030204" pitchFamily="34" charset="0"/>
            </a:endParaRPr>
          </a:p>
          <a:p>
            <a:endParaRPr lang="en-GB" altLang="en-US" sz="2400">
              <a:latin typeface="Calibri" panose="020F0502020204030204" pitchFamily="34" charset="0"/>
            </a:endParaRPr>
          </a:p>
          <a:p>
            <a:endParaRPr lang="en-GB" altLang="en-US" sz="2400">
              <a:latin typeface="Calibri" panose="020F0502020204030204" pitchFamily="34" charset="0"/>
            </a:endParaRPr>
          </a:p>
          <a:p>
            <a:endParaRPr lang="en-GB" altLang="en-US" sz="2400">
              <a:latin typeface="Calibri" panose="020F0502020204030204" pitchFamily="34" charset="0"/>
            </a:endParaRPr>
          </a:p>
          <a:p>
            <a:endParaRPr lang="en-GB" altLang="en-US" sz="2400">
              <a:latin typeface="Calibri" panose="020F0502020204030204" pitchFamily="34" charset="0"/>
            </a:endParaRPr>
          </a:p>
          <a:p>
            <a:r>
              <a:rPr lang="en-GB" altLang="en-US" sz="2400">
                <a:latin typeface="Calibri" panose="020F0502020204030204" pitchFamily="34" charset="0"/>
              </a:rPr>
              <a:t>In the code: </a:t>
            </a:r>
          </a:p>
          <a:p>
            <a:pPr lvl="1"/>
            <a:r>
              <a:rPr lang="en-GB" altLang="en-US" sz="2000">
                <a:latin typeface="Calibri" panose="020F0502020204030204" pitchFamily="34" charset="0"/>
              </a:rPr>
              <a:t>An extension method named </a:t>
            </a:r>
            <a:r>
              <a:rPr lang="en-GB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FirstLetterLower</a:t>
            </a:r>
            <a:r>
              <a:rPr lang="en-GB" altLang="en-US" sz="2000">
                <a:latin typeface="Calibri" panose="020F0502020204030204" pitchFamily="34" charset="0"/>
              </a:rPr>
              <a:t> is defined with one parameter that is preceded with </a:t>
            </a:r>
            <a:r>
              <a:rPr lang="en-GB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GB" altLang="en-US" sz="2000">
                <a:latin typeface="Calibri" panose="020F0502020204030204" pitchFamily="34" charset="0"/>
              </a:rPr>
              <a:t> keyword. </a:t>
            </a:r>
          </a:p>
          <a:p>
            <a:pPr lvl="1"/>
            <a:r>
              <a:rPr lang="en-GB" altLang="en-US" sz="2000">
                <a:latin typeface="Calibri" panose="020F0502020204030204" pitchFamily="34" charset="0"/>
              </a:rPr>
              <a:t>This method converts the first letter of any sentence or word to lowercase. </a:t>
            </a:r>
          </a:p>
          <a:p>
            <a:pPr lvl="1"/>
            <a:r>
              <a:rPr lang="en-GB" altLang="en-US" sz="2000">
                <a:latin typeface="Calibri" panose="020F0502020204030204" pitchFamily="34" charset="0"/>
              </a:rPr>
              <a:t>Note that the extension method is invoked by using the object, </a:t>
            </a:r>
            <a:r>
              <a:rPr lang="en-GB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country</a:t>
            </a:r>
            <a:r>
              <a:rPr lang="en-GB" altLang="en-US" sz="2000">
                <a:latin typeface="Calibri" panose="020F0502020204030204" pitchFamily="34" charset="0"/>
              </a:rPr>
              <a:t>. </a:t>
            </a:r>
          </a:p>
          <a:p>
            <a:pPr lvl="1"/>
            <a:r>
              <a:rPr lang="en-GB" altLang="en-US" sz="2000">
                <a:latin typeface="Calibri" panose="020F0502020204030204" pitchFamily="34" charset="0"/>
              </a:rPr>
              <a:t>The value ‘Great Britain’ is automatically passed to the parameter result</a:t>
            </a:r>
            <a:r>
              <a:rPr lang="en-GB" altLang="en-US" sz="20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29700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7D16BB9-54C4-4E61-BEF1-D8EBB225AFBB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15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9701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1905000" y="1066800"/>
            <a:ext cx="8229600" cy="19812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class Program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2286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static void Main(string[] args) </a:t>
            </a:r>
          </a:p>
          <a:p>
            <a:pPr indent="2286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3429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string country = "Great Britain"; </a:t>
            </a:r>
          </a:p>
          <a:p>
            <a:pPr indent="3429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 Calling the extension method </a:t>
            </a:r>
          </a:p>
          <a:p>
            <a:pPr indent="3429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Console.WriteLine(country.FirstLetterLower()); </a:t>
            </a:r>
          </a:p>
          <a:p>
            <a:pPr indent="2286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6546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Extension Methods 4-7 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>
                <a:latin typeface="Calibri" panose="020F0502020204030204" pitchFamily="34" charset="0"/>
              </a:rPr>
              <a:t>The following figure depicts the output:</a:t>
            </a:r>
          </a:p>
          <a:p>
            <a:endParaRPr lang="en-US" altLang="en-US" sz="24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GB" altLang="en-US" sz="2400">
              <a:latin typeface="Calibri" panose="020F0502020204030204" pitchFamily="34" charset="0"/>
            </a:endParaRPr>
          </a:p>
          <a:p>
            <a:endParaRPr lang="en-GB" altLang="en-US" sz="2400">
              <a:latin typeface="Calibri" panose="020F0502020204030204" pitchFamily="34" charset="0"/>
            </a:endParaRPr>
          </a:p>
          <a:p>
            <a:r>
              <a:rPr lang="en-GB" altLang="en-US" sz="2400">
                <a:latin typeface="Calibri" panose="020F0502020204030204" pitchFamily="34" charset="0"/>
              </a:rPr>
              <a:t>The advantages of extension methods are as follows:</a:t>
            </a:r>
          </a:p>
          <a:p>
            <a:pPr lvl="1">
              <a:spcBef>
                <a:spcPct val="0"/>
              </a:spcBef>
            </a:pPr>
            <a:r>
              <a:rPr lang="en-GB" altLang="en-US" sz="2000">
                <a:latin typeface="Calibri" panose="020F0502020204030204" pitchFamily="34" charset="0"/>
              </a:rPr>
              <a:t>You can extend the functionality of the existing type without modification. This will avoid the problems of breaking source code in existing applications.</a:t>
            </a:r>
          </a:p>
          <a:p>
            <a:pPr lvl="1">
              <a:spcBef>
                <a:spcPct val="0"/>
              </a:spcBef>
            </a:pPr>
            <a:r>
              <a:rPr lang="en-GB" altLang="en-US" sz="2000">
                <a:latin typeface="Calibri" panose="020F0502020204030204" pitchFamily="34" charset="0"/>
              </a:rPr>
              <a:t>You can add additional methods to standard interfaces without physically altering the existing class libraries.</a:t>
            </a:r>
          </a:p>
          <a:p>
            <a:pPr>
              <a:buFont typeface="Wingdings" panose="05000000000000000000" pitchFamily="2" charset="2"/>
              <a:buNone/>
            </a:pPr>
            <a:endParaRPr lang="en-GB" altLang="en-US" sz="24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24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  <a:p>
            <a:endParaRPr lang="en-US" altLang="en-US" sz="2400">
              <a:latin typeface="Calibri" panose="020F0502020204030204" pitchFamily="34" charset="0"/>
            </a:endParaRPr>
          </a:p>
        </p:txBody>
      </p:sp>
      <p:sp>
        <p:nvSpPr>
          <p:cNvPr id="31748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DF682DF2-8464-494D-A4D2-1F1291370AF7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16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1749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3175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1" y="1447800"/>
            <a:ext cx="5491163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467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2"/>
          <p:cNvSpPr>
            <a:spLocks noGrp="1"/>
          </p:cNvSpPr>
          <p:nvPr>
            <p:ph type="title"/>
          </p:nvPr>
        </p:nvSpPr>
        <p:spPr>
          <a:xfrm>
            <a:off x="2362200" y="304801"/>
            <a:ext cx="8229600" cy="411163"/>
          </a:xfrm>
        </p:spPr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Extension Methods 5-7</a:t>
            </a:r>
            <a:r>
              <a:rPr lang="en-US" altLang="en-US" sz="3600">
                <a:latin typeface="Calibri" panose="020F0502020204030204" pitchFamily="34" charset="0"/>
              </a:rPr>
              <a:t> </a:t>
            </a:r>
            <a:endParaRPr lang="en-IN" altLang="en-US" sz="3600">
              <a:latin typeface="Arial" panose="020B0604020202020204" pitchFamily="34" charset="0"/>
            </a:endParaRPr>
          </a:p>
        </p:txBody>
      </p:sp>
      <p:sp>
        <p:nvSpPr>
          <p:cNvPr id="337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000">
                <a:latin typeface="Calibri" panose="020F0502020204030204" pitchFamily="34" charset="0"/>
              </a:rPr>
              <a:t>The following code is an example for an extension method that removes all the duplicate values from a generic collection and displays the result. </a:t>
            </a:r>
          </a:p>
          <a:p>
            <a:r>
              <a:rPr lang="en-GB" altLang="en-US" sz="2000">
                <a:latin typeface="Calibri" panose="020F0502020204030204" pitchFamily="34" charset="0"/>
              </a:rPr>
              <a:t>This program extends the generic </a:t>
            </a:r>
            <a:r>
              <a:rPr lang="en-GB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en-GB" altLang="en-US" sz="2000">
                <a:latin typeface="Calibri" panose="020F0502020204030204" pitchFamily="34" charset="0"/>
              </a:rPr>
              <a:t> class with added functionality.</a:t>
            </a:r>
          </a:p>
          <a:p>
            <a:endParaRPr lang="en-GB" altLang="en-US" sz="2000">
              <a:latin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2000">
              <a:latin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</a:endParaRPr>
          </a:p>
        </p:txBody>
      </p:sp>
      <p:sp>
        <p:nvSpPr>
          <p:cNvPr id="33796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2BA716C2-A58F-4AA7-972F-BFFC9B110BA6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17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3797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2362200" y="2819400"/>
            <a:ext cx="7543800" cy="32766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using System;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using System.Collections.Generic;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/// &lt;summary&gt;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/// Class ExtensionExample defines the extension method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/// &lt;/summary&gt; 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static class ExtensionExample 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4572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 Extension method that accepts and returns a collection. </a:t>
            </a:r>
          </a:p>
          <a:p>
            <a:pPr indent="4572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static List&lt;T&gt; RemoveDuplicate&lt;T&gt;(this List&lt;T&gt; allCities) </a:t>
            </a:r>
          </a:p>
          <a:p>
            <a:pPr indent="4572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10287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List&lt;T&gt; finalCities = new List&lt;T&gt;(); </a:t>
            </a:r>
          </a:p>
          <a:p>
            <a:pPr indent="10287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foreach (var eachCity in allCities) </a:t>
            </a:r>
          </a:p>
          <a:p>
            <a:pPr indent="10287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if (!finalCities.Contains(eachCity)) </a:t>
            </a:r>
          </a:p>
          <a:p>
            <a:pPr indent="10287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finalCities.Add(eachCity); </a:t>
            </a:r>
          </a:p>
          <a:p>
            <a:pPr indent="10287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return finalCities; </a:t>
            </a:r>
          </a:p>
          <a:p>
            <a:pPr indent="4572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  <a:endParaRPr lang="en-US" sz="1200" dirty="0">
              <a:cs typeface="Courier New" pitchFamily="49" charset="0"/>
            </a:endParaRPr>
          </a:p>
        </p:txBody>
      </p:sp>
      <p:sp>
        <p:nvSpPr>
          <p:cNvPr id="33802" name="Text Box 4"/>
          <p:cNvSpPr txBox="1">
            <a:spLocks noChangeArrowheads="1"/>
          </p:cNvSpPr>
          <p:nvPr/>
        </p:nvSpPr>
        <p:spPr bwMode="auto">
          <a:xfrm>
            <a:off x="2286000" y="22098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237716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Extension Methods 6-7 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35843" name="Content Placeholder 2"/>
          <p:cNvSpPr>
            <a:spLocks noGrp="1"/>
          </p:cNvSpPr>
          <p:nvPr>
            <p:ph idx="1"/>
          </p:nvPr>
        </p:nvSpPr>
        <p:spPr>
          <a:xfrm>
            <a:off x="1828800" y="1143000"/>
            <a:ext cx="8610600" cy="5257800"/>
          </a:xfrm>
        </p:spPr>
        <p:txBody>
          <a:bodyPr/>
          <a:lstStyle/>
          <a:p>
            <a:endParaRPr lang="en-GB" altLang="en-US" sz="2000">
              <a:latin typeface="Calibri" panose="020F0502020204030204" pitchFamily="34" charset="0"/>
            </a:endParaRPr>
          </a:p>
          <a:p>
            <a:endParaRPr lang="en-GB" altLang="en-US" sz="2000">
              <a:latin typeface="Calibri" panose="020F0502020204030204" pitchFamily="34" charset="0"/>
            </a:endParaRPr>
          </a:p>
          <a:p>
            <a:endParaRPr lang="en-GB" altLang="en-US" sz="2000">
              <a:latin typeface="Calibri" panose="020F0502020204030204" pitchFamily="34" charset="0"/>
            </a:endParaRPr>
          </a:p>
          <a:p>
            <a:endParaRPr lang="en-GB" altLang="en-US" sz="2000">
              <a:latin typeface="Calibri" panose="020F0502020204030204" pitchFamily="34" charset="0"/>
            </a:endParaRPr>
          </a:p>
          <a:p>
            <a:endParaRPr lang="en-GB" altLang="en-US" sz="2000">
              <a:latin typeface="Calibri" panose="020F0502020204030204" pitchFamily="34" charset="0"/>
            </a:endParaRPr>
          </a:p>
          <a:p>
            <a:endParaRPr lang="en-GB" altLang="en-US" sz="20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GB" altLang="en-US" sz="2000">
              <a:latin typeface="Calibri" panose="020F0502020204030204" pitchFamily="34" charset="0"/>
            </a:endParaRPr>
          </a:p>
          <a:p>
            <a:endParaRPr lang="en-GB" altLang="en-US" sz="2000">
              <a:latin typeface="Calibri" panose="020F0502020204030204" pitchFamily="34" charset="0"/>
            </a:endParaRPr>
          </a:p>
          <a:p>
            <a:endParaRPr lang="en-GB" altLang="en-US" sz="2000">
              <a:latin typeface="Calibri" panose="020F0502020204030204" pitchFamily="34" charset="0"/>
            </a:endParaRPr>
          </a:p>
          <a:p>
            <a:r>
              <a:rPr lang="en-GB" altLang="en-US" sz="2000">
                <a:latin typeface="Calibri" panose="020F0502020204030204" pitchFamily="34" charset="0"/>
              </a:rPr>
              <a:t>In the code:</a:t>
            </a:r>
          </a:p>
          <a:p>
            <a:pPr lvl="1"/>
            <a:r>
              <a:rPr lang="en-GB" altLang="en-US" sz="1800">
                <a:latin typeface="Calibri" panose="020F0502020204030204" pitchFamily="34" charset="0"/>
              </a:rPr>
              <a:t>The extension method </a:t>
            </a:r>
            <a:r>
              <a:rPr lang="en-GB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RemoveDuplicate() </a:t>
            </a:r>
            <a:r>
              <a:rPr lang="en-GB" altLang="en-US" sz="1800">
                <a:latin typeface="Calibri" panose="020F0502020204030204" pitchFamily="34" charset="0"/>
              </a:rPr>
              <a:t>is declared and returns a generic </a:t>
            </a:r>
            <a:r>
              <a:rPr lang="en-GB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en-GB" altLang="en-US" sz="1800">
                <a:latin typeface="Calibri" panose="020F0502020204030204" pitchFamily="34" charset="0"/>
              </a:rPr>
              <a:t> when invoked. </a:t>
            </a:r>
          </a:p>
          <a:p>
            <a:pPr lvl="1"/>
            <a:r>
              <a:rPr lang="en-GB" altLang="en-US" sz="1800">
                <a:latin typeface="Calibri" panose="020F0502020204030204" pitchFamily="34" charset="0"/>
              </a:rPr>
              <a:t>The method accepts a generic </a:t>
            </a:r>
            <a:r>
              <a:rPr lang="en-GB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List&lt;T&gt;</a:t>
            </a:r>
            <a:r>
              <a:rPr lang="en-GB" altLang="en-US" sz="1800">
                <a:latin typeface="Calibri" panose="020F0502020204030204" pitchFamily="34" charset="0"/>
              </a:rPr>
              <a:t> as the first argument:</a:t>
            </a:r>
          </a:p>
          <a:p>
            <a:pPr lvl="2">
              <a:buFont typeface="Wingdings 2" panose="05020102010507070707" pitchFamily="18" charset="2"/>
              <a:buNone/>
            </a:pPr>
            <a:r>
              <a:rPr lang="en-GB" altLang="en-US" sz="1600">
                <a:latin typeface="Courier New" panose="02070309020205020404" pitchFamily="49" charset="0"/>
                <a:cs typeface="Courier New" panose="02070309020205020404" pitchFamily="49" charset="0"/>
              </a:rPr>
              <a:t> public static List&lt;T&gt; RemoveDuplicate&lt;T&gt;(this List&lt;T&gt; allCities)</a:t>
            </a:r>
          </a:p>
          <a:p>
            <a:pPr lvl="1"/>
            <a:endParaRPr lang="en-GB" altLang="en-US" sz="1800">
              <a:latin typeface="Calibri" panose="020F0502020204030204" pitchFamily="34" charset="0"/>
            </a:endParaRPr>
          </a:p>
        </p:txBody>
      </p:sp>
      <p:sp>
        <p:nvSpPr>
          <p:cNvPr id="35844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81B7E94-FE80-4CF4-B75B-75311BDDE03C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18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5845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2057400" y="914400"/>
            <a:ext cx="8001000" cy="33528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class Program 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3429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static void Main(string[] args) </a:t>
            </a:r>
          </a:p>
          <a:p>
            <a:pPr indent="3429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List&lt;string&gt; cities = new List&lt;string&gt;();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cities.Add("Seoul");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cities.Add("Beijing");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cities.Add("Berlin");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cities.Add("Istanbul");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cities.Add("Seoul");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cities.Add("Istanbul");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cities.Add("Paris");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 Invoke the Extension method, RemoveDuplicate().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List&lt;string&gt; result = cities.RemoveDuplicate();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foreach (string city in result) </a:t>
            </a:r>
          </a:p>
          <a:p>
            <a:pPr indent="6858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Console.WriteLine(city); </a:t>
            </a:r>
          </a:p>
          <a:p>
            <a:pPr indent="3429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  <a:endParaRPr lang="en-US" sz="1200" dirty="0"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38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Extension Methods 7-7 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altLang="en-US" sz="2000">
                <a:latin typeface="Calibri" panose="020F0502020204030204" pitchFamily="34" charset="0"/>
              </a:rPr>
              <a:t>The following lines of code iterate through each value in the collection, remove the duplicate values, and store the unique values in the </a:t>
            </a:r>
            <a:r>
              <a:rPr lang="en-GB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lang="en-GB" altLang="en-US" sz="2000">
                <a:latin typeface="Calibri" panose="020F0502020204030204" pitchFamily="34" charset="0"/>
              </a:rPr>
              <a:t>, </a:t>
            </a:r>
            <a:r>
              <a:rPr lang="en-GB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finalCities</a:t>
            </a:r>
            <a:r>
              <a:rPr lang="en-GB" altLang="en-US" sz="2000">
                <a:latin typeface="Calibri" panose="020F0502020204030204" pitchFamily="34" charset="0"/>
              </a:rPr>
              <a:t>: </a:t>
            </a:r>
            <a:endParaRPr lang="en-US" altLang="en-US" sz="2000">
              <a:latin typeface="Calibri" panose="020F0502020204030204" pitchFamily="34" charset="0"/>
            </a:endParaRPr>
          </a:p>
          <a:p>
            <a:pPr lvl="2">
              <a:buFont typeface="Wingdings 2" panose="05020102010507070707" pitchFamily="18" charset="2"/>
              <a:buNone/>
            </a:pPr>
            <a:r>
              <a:rPr lang="en-GB" altLang="en-US">
                <a:latin typeface="Courier New" panose="02070309020205020404" pitchFamily="49" charset="0"/>
                <a:cs typeface="Courier New" panose="02070309020205020404" pitchFamily="49" charset="0"/>
              </a:rPr>
              <a:t>foreach (var eachCity in allCities) </a:t>
            </a:r>
          </a:p>
          <a:p>
            <a:pPr lvl="2">
              <a:buFont typeface="Wingdings 2" panose="05020102010507070707" pitchFamily="18" charset="2"/>
              <a:buNone/>
            </a:pPr>
            <a:r>
              <a:rPr lang="en-GB" altLang="en-US">
                <a:latin typeface="Courier New" panose="02070309020205020404" pitchFamily="49" charset="0"/>
                <a:cs typeface="Courier New" panose="02070309020205020404" pitchFamily="49" charset="0"/>
              </a:rPr>
              <a:t>if (!finalCities.Contains(eachCity)) </a:t>
            </a:r>
          </a:p>
          <a:p>
            <a:pPr lvl="2">
              <a:buFont typeface="Wingdings 2" panose="05020102010507070707" pitchFamily="18" charset="2"/>
              <a:buNone/>
            </a:pPr>
            <a:r>
              <a:rPr lang="en-GB" altLang="en-US">
                <a:latin typeface="Courier New" panose="02070309020205020404" pitchFamily="49" charset="0"/>
                <a:cs typeface="Courier New" panose="02070309020205020404" pitchFamily="49" charset="0"/>
              </a:rPr>
              <a:t>finalCities.Add(eachCity);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The following figure displays the output: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37892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3BE8337E-85F2-42D1-AAE7-54DC14C6D957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19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7893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3789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4114801"/>
            <a:ext cx="5638800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8" name="Text Box 4"/>
          <p:cNvSpPr txBox="1">
            <a:spLocks noChangeArrowheads="1"/>
          </p:cNvSpPr>
          <p:nvPr/>
        </p:nvSpPr>
        <p:spPr bwMode="auto">
          <a:xfrm>
            <a:off x="1981200" y="3489326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69268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Objectives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spcBef>
                <a:spcPts val="1700"/>
              </a:spcBef>
            </a:pPr>
            <a:r>
              <a:rPr lang="en-GB" altLang="en-US" sz="2400">
                <a:latin typeface="Calibri" panose="020F0502020204030204" pitchFamily="34" charset="0"/>
              </a:rPr>
              <a:t>Describe anonymous methods </a:t>
            </a:r>
          </a:p>
          <a:p>
            <a:pPr algn="just">
              <a:spcBef>
                <a:spcPts val="1700"/>
              </a:spcBef>
            </a:pPr>
            <a:r>
              <a:rPr lang="en-GB" altLang="en-US" sz="2400">
                <a:latin typeface="Calibri" panose="020F0502020204030204" pitchFamily="34" charset="0"/>
              </a:rPr>
              <a:t>Define extension methods</a:t>
            </a:r>
          </a:p>
          <a:p>
            <a:pPr algn="just">
              <a:spcBef>
                <a:spcPts val="1700"/>
              </a:spcBef>
            </a:pPr>
            <a:r>
              <a:rPr lang="en-GB" altLang="en-US" sz="2400">
                <a:latin typeface="Calibri" panose="020F0502020204030204" pitchFamily="34" charset="0"/>
              </a:rPr>
              <a:t>Explain anonymous types</a:t>
            </a:r>
          </a:p>
          <a:p>
            <a:pPr algn="just">
              <a:spcBef>
                <a:spcPts val="1700"/>
              </a:spcBef>
            </a:pPr>
            <a:r>
              <a:rPr lang="en-GB" altLang="en-US" sz="2400">
                <a:latin typeface="Calibri" panose="020F0502020204030204" pitchFamily="34" charset="0"/>
              </a:rPr>
              <a:t>Explain partial types </a:t>
            </a:r>
          </a:p>
          <a:p>
            <a:pPr algn="just">
              <a:spcBef>
                <a:spcPts val="1700"/>
              </a:spcBef>
            </a:pPr>
            <a:r>
              <a:rPr lang="en-GB" altLang="en-US" sz="2400">
                <a:latin typeface="Calibri" panose="020F0502020204030204" pitchFamily="34" charset="0"/>
              </a:rPr>
              <a:t>Explain nullable types </a:t>
            </a:r>
          </a:p>
          <a:p>
            <a:pPr>
              <a:buFont typeface="Wingdings" panose="05000000000000000000" pitchFamily="2" charset="2"/>
              <a:buNone/>
            </a:pPr>
            <a:endParaRPr lang="en-GB" altLang="en-US" sz="2200">
              <a:latin typeface="Arial" panose="020B0604020202020204" pitchFamily="34" charset="0"/>
            </a:endParaRPr>
          </a:p>
          <a:p>
            <a:pPr eaLnBrk="1" hangingPunct="1"/>
            <a:endParaRPr lang="en-US" altLang="en-US" sz="2200">
              <a:latin typeface="Arial" panose="020B0604020202020204" pitchFamily="34" charset="0"/>
            </a:endParaRPr>
          </a:p>
        </p:txBody>
      </p:sp>
      <p:sp>
        <p:nvSpPr>
          <p:cNvPr id="7172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A4DA70A-5734-42C9-8785-9367B69710A2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173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588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>
                <a:latin typeface="Calibri" panose="020F0502020204030204" pitchFamily="34" charset="0"/>
              </a:rPr>
              <a:t> </a:t>
            </a:r>
            <a:br>
              <a:rPr lang="en-US" altLang="en-US" sz="3600">
                <a:latin typeface="Calibri" panose="020F0502020204030204" pitchFamily="34" charset="0"/>
              </a:rPr>
            </a:br>
            <a:r>
              <a:rPr lang="en-US" altLang="en-US" smtClean="0">
                <a:latin typeface="Calibri" panose="020F0502020204030204" pitchFamily="34" charset="0"/>
              </a:rPr>
              <a:t>Anonymous Types 1-8</a:t>
            </a:r>
            <a:r>
              <a:rPr lang="en-GB" altLang="en-US" sz="3600">
                <a:latin typeface="Arial" panose="020B0604020202020204" pitchFamily="34" charset="0"/>
              </a:rPr>
              <a:t/>
            </a:r>
            <a:br>
              <a:rPr lang="en-GB" altLang="en-US" sz="3600">
                <a:latin typeface="Arial" panose="020B0604020202020204" pitchFamily="34" charset="0"/>
              </a:rPr>
            </a:br>
            <a:endParaRPr lang="en-IN" altLang="en-US" sz="3600">
              <a:latin typeface="Arial" panose="020B0604020202020204" pitchFamily="34" charset="0"/>
            </a:endParaRP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GB" sz="2400" dirty="0">
                <a:latin typeface="Calibri" panose="020F0502020204030204" pitchFamily="34" charset="0"/>
              </a:rPr>
              <a:t>Anonymous type:</a:t>
            </a:r>
          </a:p>
          <a:p>
            <a:pPr lvl="1">
              <a:defRPr/>
            </a:pPr>
            <a:r>
              <a:rPr lang="en-GB" sz="2000" dirty="0">
                <a:latin typeface="Calibri" panose="020F0502020204030204" pitchFamily="34" charset="0"/>
              </a:rPr>
              <a:t>Is basically a class with no name and is not explicitly defined in code. </a:t>
            </a:r>
          </a:p>
          <a:p>
            <a:pPr lvl="1">
              <a:defRPr/>
            </a:pPr>
            <a:r>
              <a:rPr lang="en-GB" sz="2000" dirty="0">
                <a:latin typeface="Calibri" panose="020F0502020204030204" pitchFamily="34" charset="0"/>
              </a:rPr>
              <a:t>Uses object initializers to initialize properties and fields. Since it has no name, you need to declare an implicitly typed variable to refer to it.</a:t>
            </a:r>
          </a:p>
          <a:p>
            <a:pPr>
              <a:defRPr/>
            </a:pPr>
            <a:endParaRPr lang="en-US" sz="1800" dirty="0">
              <a:latin typeface="Calibri" panose="020F0502020204030204" pitchFamily="34" charset="0"/>
            </a:endParaRPr>
          </a:p>
          <a:p>
            <a:pPr>
              <a:defRPr/>
            </a:pPr>
            <a:endParaRPr lang="en-US" sz="1800" dirty="0">
              <a:latin typeface="Calibri" panose="020F0502020204030204" pitchFamily="34" charset="0"/>
            </a:endParaRPr>
          </a:p>
          <a:p>
            <a:pPr>
              <a:defRPr/>
            </a:pPr>
            <a:endParaRPr lang="en-US" sz="1800" dirty="0">
              <a:latin typeface="Calibri" panose="020F0502020204030204" pitchFamily="34" charset="0"/>
            </a:endParaRPr>
          </a:p>
          <a:p>
            <a:pPr>
              <a:defRPr/>
            </a:pPr>
            <a:endParaRPr lang="en-US" sz="1800" dirty="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GB" sz="1800" dirty="0">
              <a:latin typeface="Calibri" panose="020F0502020204030204" pitchFamily="34" charset="0"/>
            </a:endParaRPr>
          </a:p>
          <a:p>
            <a:pPr marL="400050" lvl="1" indent="0">
              <a:buNone/>
              <a:defRPr/>
            </a:pPr>
            <a:r>
              <a:rPr lang="en-GB" sz="2000" dirty="0">
                <a:latin typeface="Calibri" panose="020F0502020204030204" pitchFamily="34" charset="0"/>
              </a:rPr>
              <a:t>where,</a:t>
            </a:r>
          </a:p>
          <a:p>
            <a:pPr lvl="1">
              <a:lnSpc>
                <a:spcPct val="90000"/>
              </a:lnSpc>
              <a:defRPr/>
            </a:pP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identifierA, identifierB, …</a:t>
            </a:r>
            <a:r>
              <a:rPr lang="en-GB" sz="2000" dirty="0">
                <a:latin typeface="Calibri" panose="020F0502020204030204" pitchFamily="34" charset="0"/>
                <a:cs typeface="Courier New" panose="02070309020205020404" pitchFamily="49" charset="0"/>
              </a:rPr>
              <a:t>: Identifiers that will be translated into read-only properties that are initialized with values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US" dirty="0" smtClean="0">
              <a:latin typeface="Arial" panose="020B0604020202020204" pitchFamily="34" charset="0"/>
            </a:endParaRPr>
          </a:p>
        </p:txBody>
      </p:sp>
      <p:sp>
        <p:nvSpPr>
          <p:cNvPr id="3994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058E594-DDC7-4320-A418-846CA517F883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20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39941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39942" name="Text Box 6"/>
          <p:cNvSpPr txBox="1">
            <a:spLocks noChangeArrowheads="1"/>
          </p:cNvSpPr>
          <p:nvPr/>
        </p:nvSpPr>
        <p:spPr bwMode="auto">
          <a:xfrm>
            <a:off x="2209800" y="3276600"/>
            <a:ext cx="6781800" cy="533400"/>
          </a:xfrm>
          <a:prstGeom prst="rect">
            <a:avLst/>
          </a:prstGeom>
          <a:solidFill>
            <a:srgbClr val="FFFF00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GB" altLang="en-US" sz="1800">
                <a:latin typeface="Courier New" panose="02070309020205020404" pitchFamily="49" charset="0"/>
              </a:rPr>
              <a:t>new { identifierA = valueA, identifierB = valueB, ……… }</a:t>
            </a:r>
            <a:endParaRPr lang="en-US" altLang="en-US" sz="1800">
              <a:latin typeface="Courier New" panose="02070309020205020404" pitchFamily="49" charset="0"/>
            </a:endParaRPr>
          </a:p>
        </p:txBody>
      </p:sp>
      <p:sp>
        <p:nvSpPr>
          <p:cNvPr id="39943" name="Text Box 4"/>
          <p:cNvSpPr txBox="1">
            <a:spLocks noChangeArrowheads="1"/>
          </p:cNvSpPr>
          <p:nvPr/>
        </p:nvSpPr>
        <p:spPr bwMode="auto">
          <a:xfrm>
            <a:off x="2209800" y="2743200"/>
            <a:ext cx="1447800" cy="400050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294265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Anonymous Types 2-8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40963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1DEBD7C-C3EF-4674-ADB7-9055CABEBD53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21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40964" name="Footer Placeholder 8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4583" name="Rectangle 6"/>
          <p:cNvSpPr>
            <a:spLocks noChangeArrowheads="1"/>
          </p:cNvSpPr>
          <p:nvPr/>
        </p:nvSpPr>
        <p:spPr bwMode="auto">
          <a:xfrm>
            <a:off x="1752600" y="758825"/>
            <a:ext cx="8534400" cy="587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GB" sz="2000" dirty="0">
                <a:latin typeface="Calibri" pitchFamily="34" charset="0"/>
              </a:rPr>
              <a:t>The following code demonstrates the use of anonymous types:</a:t>
            </a: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GB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GB" sz="2000" dirty="0">
                <a:latin typeface="Calibri" pitchFamily="34" charset="0"/>
              </a:rPr>
              <a:t>Consider the following line of code:</a:t>
            </a:r>
          </a:p>
          <a:p>
            <a:pPr lvl="1" eaLnBrk="1" hangingPunct="1">
              <a:lnSpc>
                <a:spcPct val="7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r>
              <a:rPr lang="en-GB" sz="1800" dirty="0">
                <a:cs typeface="Courier New" pitchFamily="49" charset="0"/>
              </a:rPr>
              <a:t>var stock = new { Name = "Michgan Enterprises", Code = 1301, Price = 35056.75 };</a:t>
            </a: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GB" sz="2000" dirty="0">
                <a:latin typeface="Calibri" pitchFamily="34" charset="0"/>
              </a:rPr>
              <a:t>The compiler creates an anonymous type with all the properties that is inferred from object initializer.</a:t>
            </a: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GB" sz="2000" dirty="0">
                <a:latin typeface="Calibri" pitchFamily="34" charset="0"/>
              </a:rPr>
              <a:t>In this case, the type will have properties </a:t>
            </a:r>
            <a:r>
              <a:rPr lang="en-GB" sz="2000" b="1" dirty="0">
                <a:cs typeface="Courier New" panose="02070309020205020404" pitchFamily="49" charset="0"/>
              </a:rPr>
              <a:t>Name</a:t>
            </a:r>
            <a:r>
              <a:rPr lang="en-GB" sz="2000" dirty="0">
                <a:latin typeface="Calibri" pitchFamily="34" charset="0"/>
              </a:rPr>
              <a:t>, </a:t>
            </a:r>
            <a:r>
              <a:rPr lang="en-GB" sz="2000" b="1" dirty="0">
                <a:cs typeface="Courier New" panose="02070309020205020404" pitchFamily="49" charset="0"/>
              </a:rPr>
              <a:t>Code</a:t>
            </a:r>
            <a:r>
              <a:rPr lang="en-GB" sz="2000" dirty="0">
                <a:latin typeface="Calibri" pitchFamily="34" charset="0"/>
              </a:rPr>
              <a:t>, and </a:t>
            </a:r>
            <a:r>
              <a:rPr lang="en-GB" sz="2000" b="1" dirty="0">
                <a:cs typeface="Courier New" panose="02070309020205020404" pitchFamily="49" charset="0"/>
              </a:rPr>
              <a:t>Price</a:t>
            </a:r>
            <a:r>
              <a:rPr lang="en-GB" sz="2000" dirty="0">
                <a:latin typeface="Calibri" pitchFamily="34" charset="0"/>
              </a:rPr>
              <a:t>. </a:t>
            </a: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GB" sz="2000" dirty="0">
              <a:latin typeface="Calibri" pitchFamily="34" charset="0"/>
            </a:endParaRPr>
          </a:p>
          <a:p>
            <a:pPr marL="342900" lvl="1" indent="-342900">
              <a:lnSpc>
                <a:spcPct val="9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3810000" y="1235075"/>
            <a:ext cx="6400800" cy="26670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using System;</a:t>
            </a:r>
            <a:endParaRPr lang="en-GB" sz="1200" dirty="0">
              <a:ea typeface="Calibri"/>
            </a:endParaRPr>
          </a:p>
          <a:p>
            <a:pPr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/// &lt;summary&gt;</a:t>
            </a:r>
            <a:endParaRPr lang="en-GB" sz="1200" dirty="0">
              <a:ea typeface="Calibri"/>
            </a:endParaRPr>
          </a:p>
          <a:p>
            <a:pPr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/// Class AnonymousTypeExample to demonstrate anonymous type</a:t>
            </a:r>
            <a:endParaRPr lang="en-GB" sz="1200" dirty="0">
              <a:ea typeface="Calibri"/>
            </a:endParaRPr>
          </a:p>
          <a:p>
            <a:pPr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/// &lt;/summary&gt; </a:t>
            </a:r>
            <a:endParaRPr lang="en-GB" sz="1200" dirty="0">
              <a:ea typeface="Calibri"/>
            </a:endParaRPr>
          </a:p>
          <a:p>
            <a:pPr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class AnonymousTypeExample</a:t>
            </a:r>
            <a:endParaRPr lang="en-GB" sz="1200" dirty="0">
              <a:ea typeface="Calibri"/>
            </a:endParaRPr>
          </a:p>
          <a:p>
            <a:pPr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{ </a:t>
            </a:r>
            <a:endParaRPr lang="en-GB" sz="1200" dirty="0">
              <a:ea typeface="Calibri"/>
            </a:endParaRPr>
          </a:p>
          <a:p>
            <a:pPr indent="285750"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public static void Main(string[] args) </a:t>
            </a:r>
            <a:endParaRPr lang="en-GB" sz="1200" dirty="0">
              <a:ea typeface="Calibri"/>
            </a:endParaRPr>
          </a:p>
          <a:p>
            <a:pPr indent="285750"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{ </a:t>
            </a:r>
            <a:endParaRPr lang="en-GB" sz="1200" dirty="0">
              <a:ea typeface="Calibri"/>
            </a:endParaRPr>
          </a:p>
          <a:p>
            <a:pPr indent="628650"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// Anonymous Type with three properties. </a:t>
            </a:r>
            <a:endParaRPr lang="en-GB" sz="1200" dirty="0">
              <a:ea typeface="Calibri"/>
            </a:endParaRPr>
          </a:p>
          <a:p>
            <a:pPr indent="628650"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var stock = new { Name = "Michgan Enterprises", Code = 1301, </a:t>
            </a:r>
            <a:endParaRPr lang="en-GB" sz="1200" dirty="0">
              <a:ea typeface="Calibri"/>
            </a:endParaRPr>
          </a:p>
          <a:p>
            <a:pPr indent="628650"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 Price = 35056.75 }; </a:t>
            </a:r>
            <a:endParaRPr lang="en-GB" sz="1200" dirty="0">
              <a:ea typeface="Calibri"/>
            </a:endParaRPr>
          </a:p>
          <a:p>
            <a:pPr indent="628650"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Console.WriteLine("Stock Name: " + stock.Name); </a:t>
            </a:r>
            <a:endParaRPr lang="en-GB" sz="1200" dirty="0">
              <a:ea typeface="Calibri"/>
            </a:endParaRPr>
          </a:p>
          <a:p>
            <a:pPr indent="628650"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Console.WriteLine("Stock Code: " + stock.Code); </a:t>
            </a:r>
            <a:endParaRPr lang="en-GB" sz="1200" dirty="0">
              <a:ea typeface="Calibri"/>
            </a:endParaRPr>
          </a:p>
          <a:p>
            <a:pPr indent="628650"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Console.WriteLine("Stock Price: " + stock.Price); </a:t>
            </a:r>
            <a:endParaRPr lang="en-GB" sz="1200" dirty="0">
              <a:ea typeface="Calibri"/>
            </a:endParaRPr>
          </a:p>
          <a:p>
            <a:pPr indent="285750">
              <a:lnSpc>
                <a:spcPct val="70000"/>
              </a:lnSpc>
              <a:spcBef>
                <a:spcPts val="2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}</a:t>
            </a:r>
            <a:endParaRPr lang="en-GB" sz="1200" dirty="0">
              <a:ea typeface="Calibri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r>
              <a:rPr lang="en-GB" sz="1200" dirty="0">
                <a:latin typeface="Courier New"/>
                <a:ea typeface="Calibri"/>
              </a:rPr>
              <a:t>}</a:t>
            </a:r>
            <a:endParaRPr lang="en-US" sz="1200" dirty="0"/>
          </a:p>
        </p:txBody>
      </p:sp>
      <p:sp>
        <p:nvSpPr>
          <p:cNvPr id="40970" name="Text Box 4"/>
          <p:cNvSpPr txBox="1">
            <a:spLocks noChangeArrowheads="1"/>
          </p:cNvSpPr>
          <p:nvPr/>
        </p:nvSpPr>
        <p:spPr bwMode="auto">
          <a:xfrm>
            <a:off x="2209800" y="12192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179128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Anonymous Types 3-8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430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000">
                <a:latin typeface="Calibri" panose="020F0502020204030204" pitchFamily="34" charset="0"/>
              </a:rPr>
              <a:t>The compiler automatically generates the </a:t>
            </a:r>
            <a:r>
              <a:rPr lang="en-GB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en-GB" altLang="en-US" sz="2000">
                <a:latin typeface="Calibri" panose="020F0502020204030204" pitchFamily="34" charset="0"/>
              </a:rPr>
              <a:t> and </a:t>
            </a:r>
            <a:r>
              <a:rPr lang="en-GB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set </a:t>
            </a:r>
            <a:r>
              <a:rPr lang="en-GB" altLang="en-US" sz="2000">
                <a:latin typeface="Calibri" panose="020F0502020204030204" pitchFamily="34" charset="0"/>
              </a:rPr>
              <a:t>methods, as well as the corresponding private variables to hold these properties. </a:t>
            </a:r>
          </a:p>
          <a:p>
            <a:r>
              <a:rPr lang="en-GB" altLang="en-US" sz="2000">
                <a:latin typeface="Calibri" panose="020F0502020204030204" pitchFamily="34" charset="0"/>
              </a:rPr>
              <a:t>At runtime, the C# compiler creates an instance of this type and the properties are given the values Michgan Enterprises, 1301, and 35056.75 respectively.</a:t>
            </a:r>
          </a:p>
          <a:p>
            <a:r>
              <a:rPr lang="en-GB" altLang="en-US" sz="2000">
                <a:latin typeface="Calibri" panose="020F0502020204030204" pitchFamily="34" charset="0"/>
              </a:rPr>
              <a:t>The following figure displays output:</a:t>
            </a:r>
          </a:p>
          <a:p>
            <a:endParaRPr lang="en-US" altLang="en-US" sz="1600">
              <a:latin typeface="Calibri" panose="020F0502020204030204" pitchFamily="34" charset="0"/>
            </a:endParaRPr>
          </a:p>
        </p:txBody>
      </p:sp>
      <p:sp>
        <p:nvSpPr>
          <p:cNvPr id="43012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33323EA7-C0DC-4B4D-8DC6-2A1E956584C3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22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43013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301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5838" y="3036888"/>
            <a:ext cx="7402512" cy="225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046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Anonymous Types 4-8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450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000">
                <a:latin typeface="Calibri" panose="020F0502020204030204" pitchFamily="34" charset="0"/>
              </a:rPr>
              <a:t>When an anonymous type is created, the C# compiler carries out the following tasks:</a:t>
            </a:r>
          </a:p>
          <a:p>
            <a:pPr lvl="1"/>
            <a:r>
              <a:rPr lang="en-GB" altLang="en-US" sz="1800">
                <a:latin typeface="Calibri" panose="020F0502020204030204" pitchFamily="34" charset="0"/>
              </a:rPr>
              <a:t>Interprets the type</a:t>
            </a:r>
          </a:p>
          <a:p>
            <a:pPr lvl="1"/>
            <a:r>
              <a:rPr lang="en-GB" altLang="en-US" sz="1800">
                <a:latin typeface="Calibri" panose="020F0502020204030204" pitchFamily="34" charset="0"/>
              </a:rPr>
              <a:t>Generates a new class</a:t>
            </a:r>
          </a:p>
          <a:p>
            <a:pPr lvl="1"/>
            <a:r>
              <a:rPr lang="en-GB" altLang="en-US" sz="1800">
                <a:latin typeface="Calibri" panose="020F0502020204030204" pitchFamily="34" charset="0"/>
              </a:rPr>
              <a:t>Use the new class to instantiate a new object</a:t>
            </a:r>
          </a:p>
          <a:p>
            <a:pPr lvl="1"/>
            <a:r>
              <a:rPr lang="en-GB" altLang="en-US" sz="1800">
                <a:latin typeface="Calibri" panose="020F0502020204030204" pitchFamily="34" charset="0"/>
              </a:rPr>
              <a:t>Assigns the object with the required parameters</a:t>
            </a:r>
          </a:p>
          <a:p>
            <a:pPr lvl="1"/>
            <a:endParaRPr lang="en-US" altLang="en-US" sz="1800">
              <a:latin typeface="Calibri" panose="020F0502020204030204" pitchFamily="34" charset="0"/>
            </a:endParaRPr>
          </a:p>
          <a:p>
            <a:r>
              <a:rPr lang="en-GB" altLang="en-US" sz="2000">
                <a:latin typeface="Calibri" panose="020F0502020204030204" pitchFamily="34" charset="0"/>
              </a:rPr>
              <a:t>The compiler internally creates a class with the respective properties when code is compiled.</a:t>
            </a:r>
          </a:p>
          <a:p>
            <a:r>
              <a:rPr lang="en-GB" altLang="en-US" sz="2000">
                <a:latin typeface="Calibri" panose="020F0502020204030204" pitchFamily="34" charset="0"/>
              </a:rPr>
              <a:t>In this program, the class might look like the one that is shown in code.</a:t>
            </a: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</p:txBody>
      </p:sp>
      <p:sp>
        <p:nvSpPr>
          <p:cNvPr id="45060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9F7098AB-1368-4F2C-84C5-62F01751A03D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23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45061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014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Content Placeholder 2"/>
          <p:cNvSpPr txBox="1">
            <a:spLocks/>
          </p:cNvSpPr>
          <p:nvPr/>
        </p:nvSpPr>
        <p:spPr bwMode="auto">
          <a:xfrm>
            <a:off x="1905000" y="911225"/>
            <a:ext cx="8610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GB" altLang="en-US" sz="2000">
                <a:latin typeface="Calibri" panose="020F0502020204030204" pitchFamily="34" charset="0"/>
              </a:rPr>
              <a:t>In this program, the class might look like the one that is shown in the following code:</a:t>
            </a: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47107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Anonymous Types 5-8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47108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C974A98B-25FF-47EC-9539-BB5B9D0595DE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24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47109" name="Footer Placeholder 8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3581400" y="1828800"/>
            <a:ext cx="6553200" cy="46482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class __NO_NAME__ </a:t>
            </a:r>
          </a:p>
          <a:p>
            <a:pPr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{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private string _Name;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private int _Code;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private double _Price;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public string Name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{ </a:t>
            </a:r>
          </a:p>
          <a:p>
            <a:pPr indent="74295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get { return _Name; } </a:t>
            </a:r>
          </a:p>
          <a:p>
            <a:pPr indent="74295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set { _Name = value; }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}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public int Code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{ </a:t>
            </a:r>
          </a:p>
          <a:p>
            <a:pPr indent="74295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get { return _Code; } </a:t>
            </a:r>
          </a:p>
          <a:p>
            <a:pPr indent="74295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set { _Code = value; }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}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public double Price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{ </a:t>
            </a:r>
          </a:p>
          <a:p>
            <a:pPr indent="74295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get { return _Price; } </a:t>
            </a:r>
          </a:p>
          <a:p>
            <a:pPr indent="74295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set { _Price = value; } </a:t>
            </a:r>
          </a:p>
          <a:p>
            <a:pPr indent="457200" algn="just">
              <a:defRPr/>
            </a:pPr>
            <a:r>
              <a:rPr lang="en-GB" dirty="0">
                <a:ea typeface="Calibri"/>
                <a:cs typeface="Courier New" pitchFamily="49" charset="0"/>
              </a:rPr>
              <a:t>} </a:t>
            </a:r>
          </a:p>
          <a:p>
            <a:pPr>
              <a:defRPr/>
            </a:pPr>
            <a:r>
              <a:rPr lang="en-GB" dirty="0">
                <a:ea typeface="Calibri"/>
                <a:cs typeface="Courier New" pitchFamily="49" charset="0"/>
              </a:rPr>
              <a:t>}</a:t>
            </a:r>
            <a:endParaRPr lang="en-US" dirty="0">
              <a:cs typeface="Courier New" pitchFamily="49" charset="0"/>
            </a:endParaRPr>
          </a:p>
        </p:txBody>
      </p:sp>
      <p:sp>
        <p:nvSpPr>
          <p:cNvPr id="47114" name="Text Box 4"/>
          <p:cNvSpPr txBox="1">
            <a:spLocks noChangeArrowheads="1"/>
          </p:cNvSpPr>
          <p:nvPr/>
        </p:nvSpPr>
        <p:spPr bwMode="auto">
          <a:xfrm>
            <a:off x="1981200" y="18288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318326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Anonymous Types 6-8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49155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AF99C83-4356-4DE9-90F3-02F3785AF592}" type="slidenum"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25</a:t>
            </a:fld>
            <a:endParaRPr lang="en-US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49156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49157" name="Rectangle 5"/>
          <p:cNvSpPr>
            <a:spLocks noChangeArrowheads="1"/>
          </p:cNvSpPr>
          <p:nvPr/>
        </p:nvSpPr>
        <p:spPr bwMode="auto">
          <a:xfrm>
            <a:off x="1752600" y="758826"/>
            <a:ext cx="8077200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70000"/>
              </a:lnSpc>
            </a:pPr>
            <a:r>
              <a:rPr lang="en-GB" altLang="en-US" sz="2000">
                <a:latin typeface="Calibri" panose="020F0502020204030204" pitchFamily="34" charset="0"/>
              </a:rPr>
              <a:t>The following code demonstrates passing an instance of the anonymous type to a method and displaying the details: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3810000" y="1447800"/>
            <a:ext cx="6400800" cy="48768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using System;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using System.Reflection;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/// &lt;summary&gt;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/// Class Employee to demonstrate anonymous type.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/// &lt;/summary&gt;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public class Employee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45720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public void DisplayDetails(object emp)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45720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286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String fName = "";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286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String lName = "";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286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int age = 0;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286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PropertyInfo[] attrs = emp.GetType().GetProperties();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286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foreach (PropertyInfo attr in attrs)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286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9715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switch (attr.Name)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9715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13144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case "FirstName":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13144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fName = attr.GetValue(emp, null).ToString();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13144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break; </a:t>
            </a:r>
          </a:p>
          <a:p>
            <a:pPr indent="13144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case "LastName":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13144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lName = attr.GetValue(emp, null).ToString();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13144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break;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13144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case "Age":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13144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age = (int)attr.GetValue(emp, null);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131445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break;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114300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}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800100">
              <a:defRPr/>
            </a:pPr>
            <a:r>
              <a:rPr lang="en-US" sz="1100" dirty="0">
                <a:ea typeface="Calibri"/>
                <a:cs typeface="Courier New" pitchFamily="49" charset="0"/>
              </a:rPr>
              <a:t>}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1314450">
              <a:lnSpc>
                <a:spcPts val="1105"/>
              </a:lnSpc>
              <a:spcBef>
                <a:spcPts val="200"/>
              </a:spcBef>
              <a:defRPr/>
            </a:pPr>
            <a:endParaRPr lang="en-GB" sz="1200" dirty="0">
              <a:latin typeface="Calibri"/>
              <a:ea typeface="Calibri"/>
              <a:cs typeface="Times New Roman"/>
            </a:endParaRPr>
          </a:p>
          <a:p>
            <a:pPr algn="just">
              <a:lnSpc>
                <a:spcPct val="70000"/>
              </a:lnSpc>
              <a:spcBef>
                <a:spcPts val="200"/>
              </a:spcBef>
              <a:defRPr/>
            </a:pPr>
            <a:endParaRPr lang="en-US" sz="1200" dirty="0"/>
          </a:p>
        </p:txBody>
      </p:sp>
      <p:sp>
        <p:nvSpPr>
          <p:cNvPr id="49159" name="Text Box 4"/>
          <p:cNvSpPr txBox="1">
            <a:spLocks noChangeArrowheads="1"/>
          </p:cNvSpPr>
          <p:nvPr/>
        </p:nvSpPr>
        <p:spPr bwMode="auto">
          <a:xfrm>
            <a:off x="2209800" y="14478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185448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Anonymous Types 7-8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51203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14DEC2A-2D76-4FB9-BC1E-4CD246F83050}" type="slidenum"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26</a:t>
            </a:fld>
            <a:endParaRPr lang="en-US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1204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1981200" y="1066800"/>
            <a:ext cx="8305800" cy="29718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indent="80010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Console.WriteLine("Name: {0} {1}, Age: {2}", fName, lName,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80010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 age);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45720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}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}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class AnonymousExample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{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45720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public static void Main(string[] args)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45720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{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74295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Employee david = new Employee();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74295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// Creating the anonymous type instance and passing it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74295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// to a method.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74295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david.DisplayDetails(new { FirstName = "David", LastName =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74295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 "Blake", Age = 30 });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457200"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}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r>
              <a:rPr lang="en-US" sz="1200" dirty="0">
                <a:latin typeface="Courier New"/>
                <a:ea typeface="Calibri"/>
                <a:cs typeface="Times New Roman"/>
              </a:rPr>
              <a:t>}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algn="just">
              <a:lnSpc>
                <a:spcPct val="70000"/>
              </a:lnSpc>
              <a:spcBef>
                <a:spcPts val="200"/>
              </a:spcBef>
              <a:defRPr/>
            </a:pPr>
            <a:endParaRPr lang="en-US" sz="1200" dirty="0"/>
          </a:p>
        </p:txBody>
      </p:sp>
      <p:sp>
        <p:nvSpPr>
          <p:cNvPr id="51206" name="Rectangle 6"/>
          <p:cNvSpPr>
            <a:spLocks noChangeArrowheads="1"/>
          </p:cNvSpPr>
          <p:nvPr/>
        </p:nvSpPr>
        <p:spPr bwMode="auto">
          <a:xfrm>
            <a:off x="1752600" y="758825"/>
            <a:ext cx="8153400" cy="557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12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20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20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endParaRPr lang="en-GB" altLang="en-US" sz="20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GB" altLang="en-US" sz="2000">
                <a:latin typeface="Calibri" panose="020F0502020204030204" pitchFamily="34" charset="0"/>
              </a:rPr>
              <a:t>In the code:</a:t>
            </a:r>
          </a:p>
          <a:p>
            <a:pPr lvl="1">
              <a:lnSpc>
                <a:spcPct val="90000"/>
              </a:lnSpc>
            </a:pPr>
            <a:r>
              <a:rPr lang="en-GB" altLang="en-US" sz="18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 creates an instance of the anonymous type with three properties, </a:t>
            </a:r>
            <a:r>
              <a:rPr lang="en-GB" altLang="en-US" sz="18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FirstName</a:t>
            </a:r>
            <a:r>
              <a:rPr lang="en-GB" altLang="en-US" sz="18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, </a:t>
            </a:r>
            <a:r>
              <a:rPr lang="en-GB" altLang="en-US" sz="18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LastName</a:t>
            </a:r>
            <a:r>
              <a:rPr lang="en-GB" altLang="en-US" sz="18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and </a:t>
            </a:r>
            <a:r>
              <a:rPr lang="en-GB" altLang="en-US" sz="18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Age</a:t>
            </a:r>
            <a:r>
              <a:rPr lang="en-GB" altLang="en-US" sz="18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with values David, Blake, and 30 respectively. </a:t>
            </a:r>
          </a:p>
          <a:p>
            <a:pPr lvl="1">
              <a:lnSpc>
                <a:spcPct val="90000"/>
              </a:lnSpc>
            </a:pPr>
            <a:r>
              <a:rPr lang="en-GB" altLang="en-US" sz="18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instance is then passed to the method, </a:t>
            </a:r>
            <a:r>
              <a:rPr lang="en-GB" altLang="en-US" sz="18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DisplayDetails().</a:t>
            </a:r>
          </a:p>
          <a:p>
            <a:pPr lvl="1">
              <a:lnSpc>
                <a:spcPct val="90000"/>
              </a:lnSpc>
            </a:pPr>
            <a:r>
              <a:rPr lang="en-GB" altLang="en-US" sz="18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</a:t>
            </a:r>
            <a:r>
              <a:rPr lang="en-GB" altLang="en-US" sz="18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DisplayDetails()</a:t>
            </a:r>
            <a:r>
              <a:rPr lang="en-GB" altLang="en-US" sz="18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method, the instance that was passed as parameter is stored in the object, emp.</a:t>
            </a:r>
          </a:p>
        </p:txBody>
      </p:sp>
    </p:spTree>
    <p:extLst>
      <p:ext uri="{BB962C8B-B14F-4D97-AF65-F5344CB8AC3E}">
        <p14:creationId xmlns:p14="http://schemas.microsoft.com/office/powerpoint/2010/main" val="371794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Anonymous Types 8-8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532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90000"/>
              </a:lnSpc>
            </a:pP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Then, the code uses reflection to query the object’s properties. </a:t>
            </a:r>
          </a:p>
          <a:p>
            <a:pPr lvl="1">
              <a:lnSpc>
                <a:spcPct val="90000"/>
              </a:lnSpc>
            </a:pP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GB" altLang="en-US" sz="20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GetType()</a:t>
            </a: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 retrieves the type of the current instance, </a:t>
            </a:r>
            <a:r>
              <a:rPr lang="en-GB" altLang="en-US" sz="20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emp</a:t>
            </a: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GB" altLang="en-US" sz="20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GetProperties()</a:t>
            </a: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 retrieves the properties of the object, </a:t>
            </a:r>
            <a:r>
              <a:rPr lang="en-GB" altLang="en-US" sz="20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emp</a:t>
            </a: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lvl="1">
              <a:lnSpc>
                <a:spcPct val="90000"/>
              </a:lnSpc>
            </a:pP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details are then stored in the </a:t>
            </a:r>
            <a:r>
              <a:rPr lang="en-GB" altLang="en-US" sz="20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PropertyInfo</a:t>
            </a:r>
            <a:r>
              <a:rPr lang="en-GB" altLang="en-US" sz="20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collection,</a:t>
            </a:r>
            <a:r>
              <a:rPr lang="en-GB" altLang="en-US" sz="20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GB" altLang="en-US" sz="20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attr</a:t>
            </a: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Finally, the details are extracted through the </a:t>
            </a:r>
            <a:r>
              <a:rPr lang="en-GB" altLang="en-US" sz="20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GetValue()</a:t>
            </a: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 of the </a:t>
            </a:r>
            <a:r>
              <a:rPr lang="en-GB" altLang="en-US" sz="20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PropertyInfo</a:t>
            </a: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class.</a:t>
            </a:r>
          </a:p>
          <a:p>
            <a:pPr lvl="1">
              <a:lnSpc>
                <a:spcPct val="90000"/>
              </a:lnSpc>
            </a:pP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this program did not make use of an anonymous type, a lot more code would have been required to produce the same output.</a:t>
            </a:r>
          </a:p>
          <a:p>
            <a:endParaRPr lang="en-GB" altLang="en-US" sz="2400">
              <a:latin typeface="Calibri" panose="020F0502020204030204" pitchFamily="34" charset="0"/>
            </a:endParaRPr>
          </a:p>
          <a:p>
            <a:r>
              <a:rPr lang="en-GB" altLang="en-US" sz="2400">
                <a:latin typeface="Calibri" panose="020F0502020204030204" pitchFamily="34" charset="0"/>
              </a:rPr>
              <a:t>The following figure displays the output:</a:t>
            </a:r>
            <a:endParaRPr lang="en-GB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53252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10B9AF13-A9C8-4046-A730-42C352F51219}" type="slidenum"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27</a:t>
            </a:fld>
            <a:endParaRPr lang="en-US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3253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pic>
        <p:nvPicPr>
          <p:cNvPr id="53254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4638675"/>
            <a:ext cx="60960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494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Partial Types </a:t>
            </a:r>
          </a:p>
        </p:txBody>
      </p:sp>
      <p:sp>
        <p:nvSpPr>
          <p:cNvPr id="542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sz="2400">
              <a:latin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</a:rPr>
              <a:t>Assume that a large organization has its IT department spread over two locations, Melbourne and Sydney.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The overall functioning takes place through consolidated data gathered from both the locations.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The customer of the organization would see it as a whole entity, whereas, in reality, it would be composed of multiple units.</a:t>
            </a:r>
            <a:endParaRPr lang="en-GB" altLang="en-US" sz="2000">
              <a:latin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</a:rPr>
              <a:t>Now, think of a very large C# class or structure with lots of member definitions.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You can split the data members of the class or structure and store them in different files.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These members can be combined into a single unit while executing the program.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This can be done by creating partial types.</a:t>
            </a:r>
            <a:endParaRPr lang="en-GB" altLang="en-US" sz="24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54276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A11F1DD-C879-4599-B0EC-B883EA6A5FC8}" type="slidenum"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28</a:t>
            </a:fld>
            <a:endParaRPr lang="en-US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4277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54278" name="Text Box 4"/>
          <p:cNvSpPr txBox="1">
            <a:spLocks noChangeArrowheads="1"/>
          </p:cNvSpPr>
          <p:nvPr/>
        </p:nvSpPr>
        <p:spPr bwMode="auto">
          <a:xfrm>
            <a:off x="1905000" y="8382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61630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600">
                <a:latin typeface="Arial" panose="020B0604020202020204" pitchFamily="34" charset="0"/>
              </a:rPr>
              <a:t/>
            </a:r>
            <a:br>
              <a:rPr lang="en-US" altLang="en-US" sz="3600">
                <a:latin typeface="Arial" panose="020B0604020202020204" pitchFamily="34" charset="0"/>
              </a:rPr>
            </a:br>
            <a:r>
              <a:rPr lang="en-US" altLang="en-US" smtClean="0">
                <a:latin typeface="Calibri" panose="020F0502020204030204" pitchFamily="34" charset="0"/>
              </a:rPr>
              <a:t>Features of Partial Types </a:t>
            </a:r>
            <a:r>
              <a:rPr lang="en-GB" altLang="en-US" sz="3600">
                <a:latin typeface="Arial" panose="020B0604020202020204" pitchFamily="34" charset="0"/>
              </a:rPr>
              <a:t/>
            </a:r>
            <a:br>
              <a:rPr lang="en-GB" altLang="en-US" sz="3600">
                <a:latin typeface="Arial" panose="020B0604020202020204" pitchFamily="34" charset="0"/>
              </a:rPr>
            </a:br>
            <a:endParaRPr lang="en-US" altLang="en-US" sz="3600">
              <a:latin typeface="Arial" panose="020B0604020202020204" pitchFamily="34" charset="0"/>
            </a:endParaRPr>
          </a:p>
        </p:txBody>
      </p:sp>
      <p:sp>
        <p:nvSpPr>
          <p:cNvPr id="563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>
                <a:latin typeface="Calibri" panose="020F0502020204030204" pitchFamily="34" charset="0"/>
              </a:rPr>
              <a:t>The partial types feature facilitates the definition of classes, structures, and interfaces over multiple files.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Partial types provide various benefits. These are as follows: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They separate the generator code from the application code.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They help in easier development and maintenance of the code.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They make the debugging process easier.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They prevent programmers from accidentally modifying the existing code.</a:t>
            </a:r>
          </a:p>
          <a:p>
            <a:pPr lvl="1">
              <a:buFont typeface="Wingdings 2" panose="05020102010507070707" pitchFamily="18" charset="2"/>
              <a:buNone/>
            </a:pPr>
            <a:endParaRPr lang="en-GB" altLang="en-US" sz="2000">
              <a:latin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</a:rPr>
              <a:t>The following figure displays an example of a partial type:</a:t>
            </a:r>
            <a:endParaRPr lang="en-GB" altLang="en-US" sz="2000">
              <a:latin typeface="Calibri" panose="020F0502020204030204" pitchFamily="34" charset="0"/>
            </a:endParaRPr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1EAB2AB8-9C25-41A8-A199-12C78CD576EE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29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6325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pic>
        <p:nvPicPr>
          <p:cNvPr id="56326" name="Picture 1" descr="Capture1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4191001"/>
            <a:ext cx="6553200" cy="207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9129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Anonymous Methods 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914400"/>
            <a:ext cx="8839200" cy="5257800"/>
          </a:xfrm>
        </p:spPr>
        <p:txBody>
          <a:bodyPr/>
          <a:lstStyle/>
          <a:p>
            <a:pPr>
              <a:defRPr/>
            </a:pPr>
            <a:r>
              <a:rPr lang="en-US" sz="1800" dirty="0">
                <a:latin typeface="Calibri" pitchFamily="34" charset="0"/>
              </a:rPr>
              <a:t>An anonymous method is an inline nameless block of code that can be passed as a delegate parameter.</a:t>
            </a:r>
            <a:endParaRPr lang="en-GB" sz="1800" dirty="0">
              <a:latin typeface="Calibri" pitchFamily="34" charset="0"/>
            </a:endParaRPr>
          </a:p>
          <a:p>
            <a:pPr>
              <a:defRPr/>
            </a:pPr>
            <a:r>
              <a:rPr lang="en-US" sz="1800" dirty="0">
                <a:latin typeface="Calibri" pitchFamily="34" charset="0"/>
              </a:rPr>
              <a:t>Delegates can invoke one or more named methods that are included while declaring the delegates. </a:t>
            </a:r>
          </a:p>
          <a:p>
            <a:pPr>
              <a:defRPr/>
            </a:pPr>
            <a:r>
              <a:rPr lang="en-US" sz="1800" dirty="0">
                <a:latin typeface="Calibri" pitchFamily="34" charset="0"/>
              </a:rPr>
              <a:t>Prior to anonymous methods, if you wanted to pass a small block of code to a delegate, you always had to create a method and then pass it to the delegate. </a:t>
            </a:r>
          </a:p>
          <a:p>
            <a:pPr>
              <a:defRPr/>
            </a:pPr>
            <a:r>
              <a:rPr lang="en-US" sz="1800" dirty="0">
                <a:latin typeface="Calibri" pitchFamily="34" charset="0"/>
              </a:rPr>
              <a:t>With the introduction of anonymous methods, you can pass an inline block of code to a delegate without actually creating a method.</a:t>
            </a:r>
            <a:endParaRPr lang="en-GB" sz="1800" dirty="0">
              <a:latin typeface="Calibri" pitchFamily="34" charset="0"/>
            </a:endParaRPr>
          </a:p>
          <a:p>
            <a:pPr marL="400050">
              <a:defRPr/>
            </a:pPr>
            <a:endParaRPr lang="en-GB" sz="1800" dirty="0">
              <a:latin typeface="Calibri" pitchFamily="34" charset="0"/>
            </a:endParaRPr>
          </a:p>
          <a:p>
            <a:pPr>
              <a:defRPr/>
            </a:pPr>
            <a:endParaRPr lang="en-GB" sz="1800" dirty="0">
              <a:latin typeface="Calibri" pitchFamily="34" charset="0"/>
            </a:endParaRPr>
          </a:p>
        </p:txBody>
      </p:sp>
      <p:sp>
        <p:nvSpPr>
          <p:cNvPr id="8196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8FBE7560-7308-4B73-B17F-34535E6AA6CF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197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1819275" y="3352800"/>
            <a:ext cx="8610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800" dirty="0">
                <a:latin typeface="Calibri" pitchFamily="34" charset="0"/>
              </a:rPr>
              <a:t>The following code </a:t>
            </a:r>
            <a:r>
              <a:rPr lang="en-GB" sz="1800" dirty="0">
                <a:latin typeface="Calibri" pitchFamily="34" charset="0"/>
              </a:rPr>
              <a:t>displays an example of anonymous method:</a:t>
            </a:r>
          </a:p>
          <a:p>
            <a:pPr marL="400050">
              <a:defRPr/>
            </a:pPr>
            <a:endParaRPr lang="en-GB" sz="2000" dirty="0"/>
          </a:p>
          <a:p>
            <a:pPr>
              <a:buFont typeface="Wingdings" panose="05000000000000000000" pitchFamily="2" charset="2"/>
              <a:buNone/>
              <a:defRPr/>
            </a:pPr>
            <a:endParaRPr lang="en-GB" sz="2000" dirty="0"/>
          </a:p>
        </p:txBody>
      </p:sp>
      <p:pic>
        <p:nvPicPr>
          <p:cNvPr id="8202" name="Picture 2" descr="Capture14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1" y="3848101"/>
            <a:ext cx="6361113" cy="263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220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Content Placeholder 2"/>
          <p:cNvSpPr>
            <a:spLocks noGrp="1"/>
          </p:cNvSpPr>
          <p:nvPr>
            <p:ph idx="1"/>
          </p:nvPr>
        </p:nvSpPr>
        <p:spPr>
          <a:xfrm>
            <a:off x="1828800" y="914400"/>
            <a:ext cx="8839200" cy="5257800"/>
          </a:xfrm>
        </p:spPr>
        <p:txBody>
          <a:bodyPr/>
          <a:lstStyle/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The members of partial classes, partial structures, or partial interfaces declared and stored at different locations are combined together at the time of compilation. 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These members can include:</a:t>
            </a:r>
            <a:endParaRPr lang="en-GB" sz="1800" dirty="0">
              <a:latin typeface="Calibri" panose="020F0502020204030204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anose="020F0502020204030204" pitchFamily="34" charset="0"/>
              </a:rPr>
              <a:t>XML comments</a:t>
            </a:r>
            <a:endParaRPr lang="en-GB" sz="1600" dirty="0">
              <a:latin typeface="Calibri" panose="020F0502020204030204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anose="020F0502020204030204" pitchFamily="34" charset="0"/>
              </a:rPr>
              <a:t>Interfaces</a:t>
            </a:r>
            <a:endParaRPr lang="en-GB" sz="1600" dirty="0">
              <a:latin typeface="Calibri" panose="020F0502020204030204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anose="020F0502020204030204" pitchFamily="34" charset="0"/>
              </a:rPr>
              <a:t>Generic-type parameters</a:t>
            </a:r>
            <a:endParaRPr lang="en-GB" sz="1600" dirty="0">
              <a:latin typeface="Calibri" panose="020F0502020204030204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anose="020F0502020204030204" pitchFamily="34" charset="0"/>
              </a:rPr>
              <a:t>Class variables</a:t>
            </a:r>
            <a:endParaRPr lang="en-GB" sz="1600" dirty="0">
              <a:latin typeface="Calibri" panose="020F0502020204030204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anose="020F0502020204030204" pitchFamily="34" charset="0"/>
              </a:rPr>
              <a:t>Local variables</a:t>
            </a:r>
            <a:endParaRPr lang="en-GB" sz="1600" dirty="0">
              <a:latin typeface="Calibri" panose="020F0502020204030204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anose="020F0502020204030204" pitchFamily="34" charset="0"/>
              </a:rPr>
              <a:t>Methods</a:t>
            </a:r>
            <a:endParaRPr lang="en-GB" sz="1600" dirty="0">
              <a:latin typeface="Calibri" panose="020F0502020204030204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anose="020F0502020204030204" pitchFamily="34" charset="0"/>
              </a:rPr>
              <a:t>Properties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A partial type can be compiled at the </a:t>
            </a:r>
            <a:r>
              <a:rPr lang="en-GB" sz="1800" dirty="0">
                <a:latin typeface="Calibri" panose="020F0502020204030204" pitchFamily="34" charset="0"/>
              </a:rPr>
              <a:t>Developer Command Prompt for VS2012</a:t>
            </a:r>
            <a:r>
              <a:rPr lang="en-US" sz="1800" dirty="0">
                <a:latin typeface="Calibri" panose="020F0502020204030204" pitchFamily="34" charset="0"/>
              </a:rPr>
              <a:t>. The command to compile a partial type is:</a:t>
            </a:r>
            <a:endParaRPr lang="en-GB" sz="1800" dirty="0">
              <a:latin typeface="Calibri" panose="020F0502020204030204" pitchFamily="34" charset="0"/>
            </a:endParaRPr>
          </a:p>
          <a:p>
            <a:pPr marL="400050" indent="0">
              <a:buNone/>
              <a:defRPr/>
            </a:pP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csc /out:&lt;FileName&gt;.exe &lt;CSharpFileNameOne&gt;.cs &lt;CSharpFileNameTwo&gt;.cs</a:t>
            </a:r>
            <a:endParaRPr lang="en-GB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defRPr/>
            </a:pPr>
            <a:endParaRPr lang="en-GB" sz="1600" dirty="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US" sz="1400" dirty="0">
              <a:latin typeface="Calibri" panose="020F0502020204030204" pitchFamily="34" charset="0"/>
            </a:endParaRP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B70233E-B5E4-406D-8358-99079A417ACB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30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8372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58373" name="Rectangle 1"/>
          <p:cNvSpPr>
            <a:spLocks noChangeArrowheads="1"/>
          </p:cNvSpPr>
          <p:nvPr/>
        </p:nvSpPr>
        <p:spPr bwMode="auto">
          <a:xfrm>
            <a:off x="2171700" y="4995863"/>
            <a:ext cx="7962900" cy="103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>
                <a:latin typeface="Calibri" panose="020F0502020204030204" pitchFamily="34" charset="0"/>
              </a:rPr>
              <a:t>where,</a:t>
            </a:r>
            <a:endParaRPr lang="en-GB" altLang="en-US" sz="1800">
              <a:latin typeface="Calibri" panose="020F0502020204030204" pitchFamily="34" charset="0"/>
            </a:endParaRPr>
          </a:p>
          <a:p>
            <a:pPr lvl="1"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FileName</a:t>
            </a:r>
            <a:r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Is the user specified name of the .exe file.</a:t>
            </a:r>
            <a:endParaRPr lang="en-GB" altLang="en-US" sz="160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CSharpFileNameOne</a:t>
            </a:r>
            <a:r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Is the name of the first file where a partial type is defined.</a:t>
            </a:r>
            <a:endParaRPr lang="en-GB" altLang="en-US" sz="160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CSharpFileNameTwo</a:t>
            </a:r>
            <a:r>
              <a:rPr lang="en-US" altLang="en-US" sz="16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Is the name of the second file where a partial type is defined.</a:t>
            </a:r>
            <a:endParaRPr lang="en-GB" altLang="en-US" sz="160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83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Merged Elements during Compilation 1-4</a:t>
            </a:r>
            <a:endParaRPr lang="en-US" altLang="en-US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53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Merged Elements during Compilation 2-4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604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800">
                <a:latin typeface="Calibri" panose="020F0502020204030204" pitchFamily="34" charset="0"/>
              </a:rPr>
              <a:t>You can directly run the .exe file to see the required output. This is demonstrated in the following code:</a:t>
            </a:r>
            <a:endParaRPr lang="en-GB" altLang="en-US" sz="1800">
              <a:latin typeface="Calibri" panose="020F0502020204030204" pitchFamily="34" charset="0"/>
            </a:endParaRPr>
          </a:p>
          <a:p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F215195-6CD1-4466-82D6-93507B913FA8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31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0421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3810000" y="1616076"/>
            <a:ext cx="6400800" cy="4708525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using System;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using System.Collections.Generic;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using System.Text;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//Stored in StudentDetails.cs file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namespace School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public partial class StudentDetails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int _rollNo;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string _studName;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public StudentDetails(int number, string name)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97155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_rollNo = number;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97155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_studName = name;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}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}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}</a:t>
            </a: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using System;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using System;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using System.Collections.Generic;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using System.Text;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//Stored in Students.cs file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namespace School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public partial class StudentDetails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public void Display()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>
              <a:defRPr/>
            </a:pPr>
            <a:endParaRPr lang="en-US" sz="1100" dirty="0">
              <a:cs typeface="Courier New" pitchFamily="49" charset="0"/>
            </a:endParaRPr>
          </a:p>
        </p:txBody>
      </p:sp>
      <p:sp>
        <p:nvSpPr>
          <p:cNvPr id="60423" name="Text Box 4"/>
          <p:cNvSpPr txBox="1">
            <a:spLocks noChangeArrowheads="1"/>
          </p:cNvSpPr>
          <p:nvPr/>
        </p:nvSpPr>
        <p:spPr bwMode="auto">
          <a:xfrm>
            <a:off x="2209800" y="16002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239190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Merged Elements during Compilation 3-4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61443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8924719-AB13-4556-86F5-4E044C1FCE83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32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1444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2468564" y="914400"/>
            <a:ext cx="7361237" cy="28956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indent="7429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Console.WriteLine("Student Roll Number: " + _rollNo);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7429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Console.WriteLine("Student Name: " + _studName);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endParaRPr lang="en-US" sz="1200" dirty="0">
              <a:ea typeface="Times New Roman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public class Students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static void Main(string[] args)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7429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StudentDetails objStudents = new StudentDetails(20,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7429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"Frank");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7429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objStudents.Display();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US" sz="1200" dirty="0">
              <a:cs typeface="Courier New" pitchFamily="49" charset="0"/>
            </a:endParaRPr>
          </a:p>
        </p:txBody>
      </p:sp>
      <p:sp>
        <p:nvSpPr>
          <p:cNvPr id="61446" name="Content Placeholder 2"/>
          <p:cNvSpPr>
            <a:spLocks noGrp="1"/>
          </p:cNvSpPr>
          <p:nvPr>
            <p:ph idx="1"/>
          </p:nvPr>
        </p:nvSpPr>
        <p:spPr>
          <a:xfrm>
            <a:off x="1905000" y="3810000"/>
            <a:ext cx="8610600" cy="5257800"/>
          </a:xfrm>
        </p:spPr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In the code:</a:t>
            </a:r>
          </a:p>
          <a:p>
            <a:pPr lvl="1"/>
            <a:r>
              <a:rPr lang="en-US" altLang="en-US" sz="1800">
                <a:latin typeface="Calibri" panose="020F0502020204030204" pitchFamily="34" charset="0"/>
              </a:rPr>
              <a:t>The partial class </a:t>
            </a:r>
            <a:r>
              <a:rPr lang="en-US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StudentDetails</a:t>
            </a:r>
            <a:r>
              <a:rPr lang="en-US" altLang="en-US" sz="1800">
                <a:latin typeface="Calibri" panose="020F0502020204030204" pitchFamily="34" charset="0"/>
              </a:rPr>
              <a:t> exists in two different files. </a:t>
            </a:r>
          </a:p>
          <a:p>
            <a:pPr lvl="1"/>
            <a:r>
              <a:rPr lang="en-US" altLang="en-US" sz="1800">
                <a:latin typeface="Calibri" panose="020F0502020204030204" pitchFamily="34" charset="0"/>
              </a:rPr>
              <a:t>When both these files are compiled at the Visual Studio 2005 Command Prompt, an .exe file is created which merges the </a:t>
            </a:r>
            <a:r>
              <a:rPr lang="en-US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StudentDetails </a:t>
            </a:r>
            <a:r>
              <a:rPr lang="en-US" altLang="en-US" sz="1800">
                <a:latin typeface="Calibri" panose="020F0502020204030204" pitchFamily="34" charset="0"/>
              </a:rPr>
              <a:t>class from both the files. </a:t>
            </a:r>
          </a:p>
          <a:p>
            <a:pPr lvl="1"/>
            <a:r>
              <a:rPr lang="en-US" altLang="en-US" sz="1800">
                <a:latin typeface="Calibri" panose="020F0502020204030204" pitchFamily="34" charset="0"/>
              </a:rPr>
              <a:t>On executing the exe file at the command prompt, the student’s roll number and name are displayed as output.</a:t>
            </a:r>
            <a:endParaRPr lang="en-GB" altLang="en-US" sz="18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00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Merged Elements during Compilation 4-4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624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Clr>
                <a:srgbClr val="004E4C"/>
              </a:buClr>
              <a:buFont typeface="Wingdings" panose="05000000000000000000" pitchFamily="2" charset="2"/>
              <a:buChar char="u"/>
            </a:pPr>
            <a:r>
              <a:rPr lang="en-GB" altLang="en-US" sz="2000">
                <a:latin typeface="Calibri" panose="020F0502020204030204" pitchFamily="34" charset="0"/>
              </a:rPr>
              <a:t>The following code shows how to compile and execute the </a:t>
            </a:r>
            <a:r>
              <a:rPr lang="en-GB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StudentDetails.cs</a:t>
            </a:r>
            <a:r>
              <a:rPr lang="en-GB" altLang="en-US" sz="2000">
                <a:latin typeface="Calibri" panose="020F0502020204030204" pitchFamily="34" charset="0"/>
              </a:rPr>
              <a:t> and </a:t>
            </a:r>
            <a:r>
              <a:rPr lang="en-GB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Students.cs</a:t>
            </a:r>
            <a:r>
              <a:rPr lang="en-GB" altLang="en-US" sz="2000">
                <a:latin typeface="Calibri" panose="020F0502020204030204" pitchFamily="34" charset="0"/>
              </a:rPr>
              <a:t> files created in the examples using Developer Command Prompt for VS2012:</a:t>
            </a: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625D0911-EA4B-47ED-92E5-BBA36A985BC2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33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2469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pic>
        <p:nvPicPr>
          <p:cNvPr id="62470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064" y="1981200"/>
            <a:ext cx="8161337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591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Rules for Partial Types</a:t>
            </a:r>
          </a:p>
        </p:txBody>
      </p:sp>
      <p:sp>
        <p:nvSpPr>
          <p:cNvPr id="501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000" dirty="0">
                <a:latin typeface="Calibri" pitchFamily="34" charset="0"/>
              </a:rPr>
              <a:t>There are certain rules for creating and working with partial types. </a:t>
            </a:r>
          </a:p>
          <a:p>
            <a:pPr>
              <a:defRPr/>
            </a:pPr>
            <a:r>
              <a:rPr lang="en-US" sz="2000" dirty="0">
                <a:latin typeface="Calibri" pitchFamily="34" charset="0"/>
              </a:rPr>
              <a:t>These rules must be followed, without which a user might not be able to create partial types successfully.</a:t>
            </a:r>
            <a:endParaRPr lang="en-GB" sz="2000" dirty="0">
              <a:latin typeface="Calibri" pitchFamily="34" charset="0"/>
            </a:endParaRPr>
          </a:p>
          <a:p>
            <a:pPr>
              <a:defRPr/>
            </a:pPr>
            <a:r>
              <a:rPr lang="en-US" sz="2000" dirty="0">
                <a:latin typeface="Calibri" pitchFamily="34" charset="0"/>
              </a:rPr>
              <a:t>The rules are as follows:</a:t>
            </a:r>
            <a:endParaRPr lang="en-GB" sz="20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itchFamily="34" charset="0"/>
              </a:rPr>
              <a:t>The partial-type definitions must include the 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partial</a:t>
            </a:r>
            <a:r>
              <a:rPr lang="en-US" sz="1600" dirty="0">
                <a:latin typeface="Calibri" pitchFamily="34" charset="0"/>
              </a:rPr>
              <a:t> keyword in each file.</a:t>
            </a:r>
            <a:endParaRPr lang="en-GB" sz="16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itchFamily="34" charset="0"/>
              </a:rPr>
              <a:t>The partial keyword must always follow the 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class</a:t>
            </a:r>
            <a:r>
              <a:rPr lang="en-US" sz="1600" dirty="0">
                <a:latin typeface="Calibri" pitchFamily="34" charset="0"/>
              </a:rPr>
              <a:t>, 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struct</a:t>
            </a:r>
            <a:r>
              <a:rPr lang="en-US" sz="1600" dirty="0">
                <a:latin typeface="Calibri" panose="020F0502020204030204" pitchFamily="34" charset="0"/>
                <a:cs typeface="Courier New" pitchFamily="49" charset="0"/>
              </a:rPr>
              <a:t>,</a:t>
            </a:r>
            <a:r>
              <a:rPr lang="en-US" sz="1600" dirty="0">
                <a:latin typeface="Calibri" pitchFamily="34" charset="0"/>
              </a:rPr>
              <a:t> or </a:t>
            </a:r>
            <a:r>
              <a:rPr lang="en-US" sz="1600" dirty="0">
                <a:latin typeface="Courier New" pitchFamily="49" charset="0"/>
                <a:cs typeface="Courier New" pitchFamily="49" charset="0"/>
              </a:rPr>
              <a:t>interface</a:t>
            </a:r>
            <a:r>
              <a:rPr lang="en-US" sz="1600" dirty="0">
                <a:latin typeface="Calibri" pitchFamily="34" charset="0"/>
              </a:rPr>
              <a:t> keywords.</a:t>
            </a:r>
            <a:endParaRPr lang="en-GB" sz="16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itchFamily="34" charset="0"/>
              </a:rPr>
              <a:t>The partial-type definitions of the same type must be saved in the same assembly. </a:t>
            </a:r>
            <a:endParaRPr lang="en-GB" sz="16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1600" dirty="0">
                <a:latin typeface="Calibri" pitchFamily="34" charset="0"/>
              </a:rPr>
              <a:t>Generic types can be defined as partial. Here, the type parameters and its order must be the same in all the declarations.</a:t>
            </a:r>
            <a:endParaRPr lang="en-GB" sz="1600" dirty="0">
              <a:latin typeface="Calibri" pitchFamily="34" charset="0"/>
            </a:endParaRPr>
          </a:p>
          <a:p>
            <a:pPr>
              <a:defRPr/>
            </a:pPr>
            <a:r>
              <a:rPr lang="en-US" sz="2000" dirty="0">
                <a:latin typeface="Calibri" pitchFamily="34" charset="0"/>
              </a:rPr>
              <a:t>The partial-type definitions can contain certain C# keywords which must exist in the declaration in different files. These keywords are as follows: </a:t>
            </a:r>
          </a:p>
          <a:p>
            <a:pPr lvl="1">
              <a:defRPr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public </a:t>
            </a:r>
            <a:endParaRPr lang="en-GB" sz="1600" dirty="0">
              <a:latin typeface="Courier New" pitchFamily="49" charset="0"/>
              <a:cs typeface="Courier New" pitchFamily="49" charset="0"/>
            </a:endParaRPr>
          </a:p>
          <a:p>
            <a:pPr lvl="1">
              <a:defRPr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private </a:t>
            </a:r>
            <a:endParaRPr lang="en-GB" sz="1600" dirty="0">
              <a:latin typeface="Courier New" pitchFamily="49" charset="0"/>
              <a:cs typeface="Courier New" pitchFamily="49" charset="0"/>
            </a:endParaRPr>
          </a:p>
          <a:p>
            <a:pPr lvl="1">
              <a:defRPr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protected </a:t>
            </a:r>
            <a:endParaRPr lang="en-GB" sz="1600" dirty="0">
              <a:latin typeface="Courier New" pitchFamily="49" charset="0"/>
              <a:cs typeface="Courier New" pitchFamily="49" charset="0"/>
            </a:endParaRPr>
          </a:p>
          <a:p>
            <a:pPr lvl="1">
              <a:defRPr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internal </a:t>
            </a:r>
            <a:endParaRPr lang="en-GB" sz="1600" dirty="0">
              <a:latin typeface="Courier New" pitchFamily="49" charset="0"/>
              <a:cs typeface="Courier New" pitchFamily="49" charset="0"/>
            </a:endParaRPr>
          </a:p>
          <a:p>
            <a:pPr lvl="1">
              <a:defRPr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abstract </a:t>
            </a:r>
            <a:endParaRPr lang="en-GB" sz="1600" dirty="0">
              <a:latin typeface="Courier New" pitchFamily="49" charset="0"/>
              <a:cs typeface="Courier New" pitchFamily="49" charset="0"/>
            </a:endParaRPr>
          </a:p>
          <a:p>
            <a:pPr lvl="1">
              <a:defRPr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sealed </a:t>
            </a:r>
            <a:endParaRPr lang="en-GB" sz="1600" dirty="0">
              <a:latin typeface="Courier New" pitchFamily="49" charset="0"/>
              <a:cs typeface="Courier New" pitchFamily="49" charset="0"/>
            </a:endParaRPr>
          </a:p>
          <a:p>
            <a:pPr lvl="1">
              <a:defRPr/>
            </a:pPr>
            <a:r>
              <a:rPr lang="en-US" sz="1600" dirty="0">
                <a:latin typeface="Courier New" pitchFamily="49" charset="0"/>
                <a:cs typeface="Courier New" pitchFamily="49" charset="0"/>
              </a:rPr>
              <a:t>new</a:t>
            </a:r>
            <a:endParaRPr lang="en-GB" sz="1600" dirty="0">
              <a:latin typeface="Courier New" pitchFamily="49" charset="0"/>
              <a:cs typeface="Courier New" pitchFamily="49" charset="0"/>
            </a:endParaRPr>
          </a:p>
          <a:p>
            <a:pPr lvl="1">
              <a:defRPr/>
            </a:pPr>
            <a:endParaRPr lang="en-GB" sz="2000" dirty="0">
              <a:latin typeface="Calibri" pitchFamily="34" charset="0"/>
            </a:endParaRPr>
          </a:p>
          <a:p>
            <a:pPr>
              <a:defRPr/>
            </a:pPr>
            <a:endParaRPr lang="en-US" sz="1800" dirty="0">
              <a:latin typeface="Calibri" pitchFamily="34" charset="0"/>
            </a:endParaRPr>
          </a:p>
          <a:p>
            <a:pPr>
              <a:defRPr/>
            </a:pPr>
            <a:endParaRPr lang="en-US" sz="1800" dirty="0">
              <a:latin typeface="Calibri" pitchFamily="34" charset="0"/>
            </a:endParaRPr>
          </a:p>
          <a:p>
            <a:pPr marL="342900" lvl="1" indent="-342900">
              <a:buNone/>
              <a:defRPr/>
            </a:pPr>
            <a:r>
              <a:rPr lang="en-US" sz="2000" dirty="0">
                <a:latin typeface="Calibri" pitchFamily="34" charset="0"/>
              </a:rPr>
              <a:t> </a:t>
            </a:r>
          </a:p>
          <a:p>
            <a:pPr>
              <a:defRPr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0A40D29-9368-4BF1-B0FB-E83434D7DD4D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34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3493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720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Implementing Partial Types 1-4 </a:t>
            </a:r>
          </a:p>
        </p:txBody>
      </p:sp>
      <p:sp>
        <p:nvSpPr>
          <p:cNvPr id="645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Partial types are implemented using the 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partial</a:t>
            </a:r>
            <a:r>
              <a:rPr lang="en-US" altLang="en-US" sz="2400">
                <a:latin typeface="Calibri" panose="020F0502020204030204" pitchFamily="34" charset="0"/>
              </a:rPr>
              <a:t> keyword. </a:t>
            </a:r>
          </a:p>
          <a:p>
            <a:r>
              <a:rPr lang="en-US" altLang="en-US" sz="2400">
                <a:latin typeface="Calibri" panose="020F0502020204030204" pitchFamily="34" charset="0"/>
              </a:rPr>
              <a:t>This keyword specifies that the code is split into multiple parts and these parts are defined in different files and namespaces.</a:t>
            </a:r>
            <a:endParaRPr lang="en-GB" altLang="en-US" sz="2400">
              <a:latin typeface="Calibri" panose="020F0502020204030204" pitchFamily="34" charset="0"/>
            </a:endParaRPr>
          </a:p>
          <a:p>
            <a:r>
              <a:rPr lang="en-US" altLang="en-US" sz="2400">
                <a:latin typeface="Calibri" panose="020F0502020204030204" pitchFamily="34" charset="0"/>
              </a:rPr>
              <a:t>The type names of all the constituent parts of a partial code are prefixed with the 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partial</a:t>
            </a:r>
            <a:r>
              <a:rPr lang="en-US" altLang="en-US" sz="2400">
                <a:latin typeface="Calibri" panose="020F0502020204030204" pitchFamily="34" charset="0"/>
              </a:rPr>
              <a:t> keyword.</a:t>
            </a:r>
          </a:p>
          <a:p>
            <a:r>
              <a:rPr lang="en-US" altLang="en-US" sz="2400">
                <a:latin typeface="Calibri" panose="020F0502020204030204" pitchFamily="34" charset="0"/>
              </a:rPr>
              <a:t>For example, if the complete definition of a structure is split over three files, each file must contain a partial structure having the 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partial</a:t>
            </a:r>
            <a:r>
              <a:rPr lang="en-US" altLang="en-US" sz="2400">
                <a:latin typeface="Calibri" panose="020F0502020204030204" pitchFamily="34" charset="0"/>
              </a:rPr>
              <a:t> keyword preceding the type name. </a:t>
            </a:r>
          </a:p>
          <a:p>
            <a:r>
              <a:rPr lang="en-US" altLang="en-US" sz="2400">
                <a:latin typeface="Calibri" panose="020F0502020204030204" pitchFamily="34" charset="0"/>
              </a:rPr>
              <a:t>Each of the partial parts of the code must have the same access modifier.</a:t>
            </a:r>
            <a:endParaRPr lang="en-GB" altLang="en-US" sz="24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0C0FB53-96D5-40BB-B918-32C74438AD01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35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4517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190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Content Placeholder 2"/>
          <p:cNvSpPr txBox="1">
            <a:spLocks/>
          </p:cNvSpPr>
          <p:nvPr/>
        </p:nvSpPr>
        <p:spPr bwMode="auto">
          <a:xfrm>
            <a:off x="1905000" y="911225"/>
            <a:ext cx="8610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>
                <a:latin typeface="Calibri" panose="020F0502020204030204" pitchFamily="34" charset="0"/>
              </a:rPr>
              <a:t>The following syntax is used to split the definition of a class, a struct, or an interface:</a:t>
            </a:r>
            <a:endParaRPr lang="en-GB" altLang="en-US" sz="24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6553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Implementing Partial Types 2-4 </a:t>
            </a:r>
          </a:p>
        </p:txBody>
      </p:sp>
      <p:sp>
        <p:nvSpPr>
          <p:cNvPr id="399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en-US" sz="1800" b="1" dirty="0">
              <a:latin typeface="Calibri" panose="020F0502020204030204" pitchFamily="34" charset="0"/>
            </a:endParaRPr>
          </a:p>
          <a:p>
            <a:pPr>
              <a:defRPr/>
            </a:pPr>
            <a:endParaRPr lang="en-US" sz="1800" b="1" dirty="0">
              <a:latin typeface="Calibri" panose="020F0502020204030204" pitchFamily="34" charset="0"/>
            </a:endParaRPr>
          </a:p>
          <a:p>
            <a:pPr>
              <a:defRPr/>
            </a:pPr>
            <a:endParaRPr lang="en-US" sz="1800" b="1" dirty="0">
              <a:latin typeface="Calibri" panose="020F0502020204030204" pitchFamily="34" charset="0"/>
            </a:endParaRPr>
          </a:p>
          <a:p>
            <a:pPr>
              <a:defRPr/>
            </a:pPr>
            <a:endParaRPr lang="en-US" sz="1800" b="1" dirty="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US" sz="1800" dirty="0">
              <a:latin typeface="Calibri" panose="020F0502020204030204" pitchFamily="34" charset="0"/>
            </a:endParaRPr>
          </a:p>
          <a:p>
            <a:pPr>
              <a:defRPr/>
            </a:pPr>
            <a:endParaRPr lang="en-US" sz="2400" dirty="0">
              <a:latin typeface="Calibri" panose="020F0502020204030204" pitchFamily="34" charset="0"/>
            </a:endParaRPr>
          </a:p>
          <a:p>
            <a:pPr>
              <a:defRPr/>
            </a:pPr>
            <a:endParaRPr lang="en-US" sz="2400" dirty="0">
              <a:latin typeface="Calibri" panose="020F0502020204030204" pitchFamily="34" charset="0"/>
            </a:endParaRPr>
          </a:p>
          <a:p>
            <a:pPr marL="457200" indent="0">
              <a:buNone/>
              <a:defRPr/>
            </a:pPr>
            <a:r>
              <a:rPr lang="en-US" sz="2400" dirty="0">
                <a:latin typeface="Calibri" panose="020F0502020204030204" pitchFamily="34" charset="0"/>
              </a:rPr>
              <a:t>where,</a:t>
            </a:r>
            <a:endParaRPr lang="en-GB" sz="2400" dirty="0">
              <a:latin typeface="Calibri" panose="020F0502020204030204" pitchFamily="34" charset="0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access_modifier</a:t>
            </a:r>
            <a:r>
              <a:rPr lang="en-US" sz="2000" dirty="0">
                <a:latin typeface="Calibri" panose="020F0502020204030204" pitchFamily="34" charset="0"/>
                <a:cs typeface="Courier New" panose="02070309020205020404" pitchFamily="49" charset="0"/>
              </a:rPr>
              <a:t>: Is an optional access modifier such as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2000" dirty="0">
                <a:latin typeface="Calibri" panose="020F0502020204030204" pitchFamily="34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en-US" sz="2000" dirty="0">
                <a:latin typeface="Calibri" panose="020F0502020204030204" pitchFamily="34" charset="0"/>
                <a:cs typeface="Courier New" panose="02070309020205020404" pitchFamily="49" charset="0"/>
              </a:rPr>
              <a:t>, and so on.</a:t>
            </a:r>
            <a:endParaRPr lang="en-GB" sz="2000" dirty="0">
              <a:latin typeface="Calibri" panose="020F0502020204030204" pitchFamily="34" charset="0"/>
              <a:cs typeface="Courier New" panose="02070309020205020404" pitchFamily="49" charset="0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keyword</a:t>
            </a:r>
            <a:r>
              <a:rPr lang="en-US" sz="2000" dirty="0">
                <a:latin typeface="Calibri" panose="020F0502020204030204" pitchFamily="34" charset="0"/>
                <a:cs typeface="Courier New" panose="02070309020205020404" pitchFamily="49" charset="0"/>
              </a:rPr>
              <a:t>: Is an optional keyword such as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abstract</a:t>
            </a:r>
            <a:r>
              <a:rPr lang="en-US" sz="2000" dirty="0">
                <a:latin typeface="Calibri" panose="020F0502020204030204" pitchFamily="34" charset="0"/>
                <a:cs typeface="Courier New" panose="02070309020205020404" pitchFamily="49" charset="0"/>
              </a:rPr>
              <a:t>,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sealed</a:t>
            </a:r>
            <a:r>
              <a:rPr lang="en-US" sz="2000" dirty="0">
                <a:latin typeface="Calibri" panose="020F0502020204030204" pitchFamily="34" charset="0"/>
                <a:cs typeface="Courier New" panose="02070309020205020404" pitchFamily="49" charset="0"/>
              </a:rPr>
              <a:t>, and so on.</a:t>
            </a:r>
            <a:endParaRPr lang="en-GB" sz="2000" dirty="0">
              <a:latin typeface="Calibri" panose="020F0502020204030204" pitchFamily="34" charset="0"/>
              <a:cs typeface="Courier New" panose="02070309020205020404" pitchFamily="49" charset="0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en-US" sz="2000" dirty="0">
                <a:latin typeface="Calibri" panose="020F0502020204030204" pitchFamily="34" charset="0"/>
                <a:cs typeface="Courier New" panose="02070309020205020404" pitchFamily="49" charset="0"/>
              </a:rPr>
              <a:t>: Is a specification for a class, a structure, or an interface.</a:t>
            </a:r>
            <a:endParaRPr lang="en-GB" sz="2000" dirty="0">
              <a:latin typeface="Calibri" panose="020F0502020204030204" pitchFamily="34" charset="0"/>
              <a:cs typeface="Courier New" panose="02070309020205020404" pitchFamily="49" charset="0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Identifier</a:t>
            </a:r>
            <a:r>
              <a:rPr lang="en-US" sz="2000" dirty="0">
                <a:latin typeface="Calibri" panose="020F0502020204030204" pitchFamily="34" charset="0"/>
                <a:cs typeface="Courier New" panose="02070309020205020404" pitchFamily="49" charset="0"/>
              </a:rPr>
              <a:t>: Is the name of the class, structure, or an interface.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65541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6F6D802E-70F0-463F-9EA7-00C9CC8A3943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36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5542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5543" name="Text Box 6"/>
          <p:cNvSpPr txBox="1">
            <a:spLocks noChangeArrowheads="1"/>
          </p:cNvSpPr>
          <p:nvPr/>
        </p:nvSpPr>
        <p:spPr bwMode="auto">
          <a:xfrm>
            <a:off x="2362200" y="2362200"/>
            <a:ext cx="6781800" cy="533400"/>
          </a:xfrm>
          <a:prstGeom prst="rect">
            <a:avLst/>
          </a:prstGeom>
          <a:solidFill>
            <a:srgbClr val="FFFF00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70000"/>
              </a:lnSpc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>
                <a:latin typeface="Courier New" panose="02070309020205020404" pitchFamily="49" charset="0"/>
              </a:rPr>
              <a:t>[&lt;access_modifier&gt;] [keyword] partial &lt;type&gt; &lt;Identifier&gt;</a:t>
            </a:r>
            <a:endParaRPr lang="en-GB" altLang="en-US" sz="1800">
              <a:latin typeface="Courier New" panose="02070309020205020404" pitchFamily="49" charset="0"/>
            </a:endParaRPr>
          </a:p>
        </p:txBody>
      </p:sp>
      <p:sp>
        <p:nvSpPr>
          <p:cNvPr id="65544" name="Text Box 4"/>
          <p:cNvSpPr txBox="1">
            <a:spLocks noChangeArrowheads="1"/>
          </p:cNvSpPr>
          <p:nvPr/>
        </p:nvSpPr>
        <p:spPr bwMode="auto">
          <a:xfrm>
            <a:off x="2362200" y="1828800"/>
            <a:ext cx="1447800" cy="400050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112727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/>
          <p:cNvSpPr>
            <a:spLocks noGrp="1"/>
          </p:cNvSpPr>
          <p:nvPr>
            <p:ph type="title"/>
          </p:nvPr>
        </p:nvSpPr>
        <p:spPr>
          <a:xfrm>
            <a:off x="2362200" y="304801"/>
            <a:ext cx="8229600" cy="411163"/>
          </a:xfrm>
        </p:spPr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Implementing Partial Types 3-4</a:t>
            </a:r>
            <a:r>
              <a:rPr lang="en-US" altLang="en-US" sz="3600">
                <a:latin typeface="Calibri" panose="020F0502020204030204" pitchFamily="34" charset="0"/>
              </a:rPr>
              <a:t> </a:t>
            </a:r>
            <a:endParaRPr lang="en-US" altLang="en-US" sz="3600">
              <a:latin typeface="Arial" panose="020B0604020202020204" pitchFamily="34" charset="0"/>
            </a:endParaRPr>
          </a:p>
        </p:txBody>
      </p:sp>
      <p:sp>
        <p:nvSpPr>
          <p:cNvPr id="665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endParaRPr lang="en-GB" altLang="en-US" sz="1800" b="1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6656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0E831AE-A123-4C2C-9EF8-FEA81833655F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37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6565" name="Footer Placeholder 8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6566" name="Rectangle 6"/>
          <p:cNvSpPr>
            <a:spLocks noChangeArrowheads="1"/>
          </p:cNvSpPr>
          <p:nvPr/>
        </p:nvSpPr>
        <p:spPr bwMode="auto">
          <a:xfrm>
            <a:off x="1752600" y="758826"/>
            <a:ext cx="8077200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The following figure creates an interface with two partial interface definitions:</a:t>
            </a:r>
            <a:endParaRPr lang="en-GB" altLang="en-US" sz="2000">
              <a:latin typeface="Calibri" panose="020F0502020204030204" pitchFamily="34" charset="0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3810000" y="1387476"/>
            <a:ext cx="6477000" cy="4860925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using System;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//Program Name: MathsDemo.cs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partial interface MathsDemo{ </a:t>
            </a:r>
          </a:p>
          <a:p>
            <a:pPr indent="3429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int Addition(int valOne, int valTwo);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//Program Name: MathsDemo2.cs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partial interface MathsDemo{ </a:t>
            </a:r>
          </a:p>
          <a:p>
            <a:pPr indent="3429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int Subtraction(int valOne, int valTwo);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class Calculation : MathsDemo{ </a:t>
            </a:r>
          </a:p>
          <a:p>
            <a:pPr indent="3429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int Addition(int valOne, int valTwo) {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return valOne + valTwo; </a:t>
            </a:r>
          </a:p>
          <a:p>
            <a:pPr indent="2857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 indent="3429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int Subtraction(int valOne, int valTwo) { </a:t>
            </a:r>
          </a:p>
          <a:p>
            <a:pPr indent="5715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return valOne - valTwo; </a:t>
            </a:r>
          </a:p>
          <a:p>
            <a:pPr indent="3429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 indent="4572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static void Main(string[] args) {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int numOne = 45;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int numTwo = 10;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Calculation objCalculate = new Calculation();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Console.WriteLine(“Addition of two numbers: “ +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objCalculate.Addition(numOne, numTwo));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Console.WriteLine(“Subtraction of two numbers: “ +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objCalculate.Subtraction(numOne, numTwo)); </a:t>
            </a:r>
          </a:p>
          <a:p>
            <a:pPr indent="5715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  <a:endParaRPr lang="en-US" sz="1600" dirty="0">
              <a:cs typeface="Courier New" pitchFamily="49" charset="0"/>
            </a:endParaRPr>
          </a:p>
        </p:txBody>
      </p:sp>
      <p:sp>
        <p:nvSpPr>
          <p:cNvPr id="66568" name="Text Box 4"/>
          <p:cNvSpPr txBox="1">
            <a:spLocks noChangeArrowheads="1"/>
          </p:cNvSpPr>
          <p:nvPr/>
        </p:nvSpPr>
        <p:spPr bwMode="auto">
          <a:xfrm>
            <a:off x="2209800" y="13716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1456289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Implementing Partial Types 4-4 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In the code: 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A partial interface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Maths</a:t>
            </a:r>
            <a:r>
              <a:rPr lang="en-US" altLang="en-US" sz="2000">
                <a:latin typeface="Calibri" panose="020F0502020204030204" pitchFamily="34" charset="0"/>
              </a:rPr>
              <a:t> is created that contains the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Addition</a:t>
            </a:r>
            <a:r>
              <a:rPr lang="en-US" altLang="en-US" sz="2000">
                <a:latin typeface="Calibri" panose="020F0502020204030204" pitchFamily="34" charset="0"/>
              </a:rPr>
              <a:t> method. 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This file is saved as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MathsDemo.cs</a:t>
            </a:r>
            <a:r>
              <a:rPr lang="en-US" altLang="en-US" sz="2000">
                <a:latin typeface="Calibri" panose="020F0502020204030204" pitchFamily="34" charset="0"/>
              </a:rPr>
              <a:t>. The remaining part of the same interface contains the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Subtraction</a:t>
            </a:r>
            <a:r>
              <a:rPr lang="en-US" altLang="en-US" sz="2000">
                <a:latin typeface="Calibri" panose="020F0502020204030204" pitchFamily="34" charset="0"/>
              </a:rPr>
              <a:t> method and is saved under the filename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MathsDemo2.cs</a:t>
            </a:r>
            <a:r>
              <a:rPr lang="en-US" altLang="en-US" sz="2000">
                <a:latin typeface="Calibri" panose="020F0502020204030204" pitchFamily="34" charset="0"/>
              </a:rPr>
              <a:t>.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This file also includes the class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Calculation</a:t>
            </a:r>
            <a:r>
              <a:rPr lang="en-US" altLang="en-US" sz="2000">
                <a:latin typeface="Calibri" panose="020F0502020204030204" pitchFamily="34" charset="0"/>
              </a:rPr>
              <a:t>, which inherits the interface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Maths</a:t>
            </a:r>
            <a:r>
              <a:rPr lang="en-US" altLang="en-US" sz="2000">
                <a:latin typeface="Calibri" panose="020F0502020204030204" pitchFamily="34" charset="0"/>
              </a:rPr>
              <a:t> and implements the two methods,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Addition</a:t>
            </a:r>
            <a:r>
              <a:rPr lang="en-US" altLang="en-US" sz="2000">
                <a:latin typeface="Calibri" panose="020F0502020204030204" pitchFamily="34" charset="0"/>
              </a:rPr>
              <a:t> and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Subtraction</a:t>
            </a:r>
            <a:r>
              <a:rPr lang="en-US" altLang="en-US" sz="2000">
                <a:latin typeface="Calibri" panose="020F0502020204030204" pitchFamily="34" charset="0"/>
              </a:rPr>
              <a:t>.</a:t>
            </a: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GB" altLang="en-US" sz="18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1800">
                <a:latin typeface="Calibri" panose="020F0502020204030204" pitchFamily="34" charset="0"/>
              </a:rPr>
              <a:t>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Addition of two numbers: 55</a:t>
            </a:r>
            <a:endParaRPr lang="en-GB" alt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Subtraction of two numbers: 35</a:t>
            </a:r>
          </a:p>
          <a:p>
            <a:pPr>
              <a:buFont typeface="Wingdings" panose="05000000000000000000" pitchFamily="2" charset="2"/>
              <a:buNone/>
            </a:pPr>
            <a:endParaRPr lang="en-GB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0EFD953-892F-446C-9C6C-ED6C0E72C213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38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7589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7590" name="Text Box 4"/>
          <p:cNvSpPr txBox="1">
            <a:spLocks noChangeArrowheads="1"/>
          </p:cNvSpPr>
          <p:nvPr/>
        </p:nvSpPr>
        <p:spPr bwMode="auto">
          <a:xfrm>
            <a:off x="838200" y="2971800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 dirty="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397914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Classes 1-3</a:t>
            </a:r>
          </a:p>
        </p:txBody>
      </p:sp>
      <p:sp>
        <p:nvSpPr>
          <p:cNvPr id="686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AF3995A-6ACF-40FB-9B08-63F5C1F2E555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39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8613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1752600" y="835026"/>
            <a:ext cx="8763000" cy="3203575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A class is one of the types in C# that supports partial definitions.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Classes can be defined over multiple locations to store different members such as variables, methods, and so on. 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Although the definition of the class is split into different parts stored under different names, all these sections of the definition are combined during compilation to create a single class.</a:t>
            </a:r>
            <a:endParaRPr lang="en-GB" sz="2000" dirty="0">
              <a:latin typeface="Calibri" pitchFamily="34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You can create partial classes to store private members in one file and public members in another file.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More importantly, multiple developers can work on separate sections of a single class simultaneously if the class itself is spread over separate files.</a:t>
            </a:r>
            <a:endParaRPr lang="en-GB" sz="2000" dirty="0">
              <a:latin typeface="Calibri" pitchFamily="34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GB" sz="2000" dirty="0">
                <a:latin typeface="Calibri" pitchFamily="34" charset="0"/>
              </a:rPr>
              <a:t>The following code creates two partial classes that display the name and roll number of a student: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anose="05000000000000000000" pitchFamily="2" charset="2"/>
              <a:buChar char="q"/>
              <a:defRPr/>
            </a:pPr>
            <a:endParaRPr lang="en-US" sz="2000" dirty="0">
              <a:latin typeface="Calibri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rgbClr val="10253F"/>
              </a:buClr>
              <a:buFont typeface="Wingdings" panose="05000000000000000000" pitchFamily="2" charset="2"/>
              <a:buChar char="q"/>
              <a:defRPr/>
            </a:pPr>
            <a:endParaRPr lang="en-US" sz="2000" dirty="0">
              <a:solidFill>
                <a:schemeClr val="bg1"/>
              </a:solidFill>
              <a:latin typeface="Calibri" pitchFamily="34" charset="0"/>
              <a:ea typeface="+mj-ea"/>
              <a:cs typeface="+mj-cs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2209800" y="4664075"/>
            <a:ext cx="7086600" cy="13716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ts val="1105"/>
              </a:lnSpc>
              <a:spcBef>
                <a:spcPts val="200"/>
              </a:spcBef>
              <a:defRPr/>
            </a:pPr>
            <a:r>
              <a:rPr lang="en-US" sz="1600" dirty="0">
                <a:latin typeface="Courier New"/>
                <a:ea typeface="Times New Roman"/>
                <a:cs typeface="Times New Roman"/>
              </a:rPr>
              <a:t>using System;</a:t>
            </a:r>
            <a:endParaRPr lang="en-GB" sz="1600" dirty="0">
              <a:latin typeface="Calibri"/>
              <a:ea typeface="Calibri"/>
              <a:cs typeface="Times New Roman"/>
            </a:endParaRPr>
          </a:p>
          <a:p>
            <a:pPr algn="just">
              <a:lnSpc>
                <a:spcPts val="1105"/>
              </a:lnSpc>
              <a:spcBef>
                <a:spcPts val="200"/>
              </a:spcBef>
              <a:defRPr/>
            </a:pPr>
            <a:endParaRPr lang="en-US" sz="1600" dirty="0">
              <a:latin typeface="Courier New"/>
              <a:ea typeface="Times New Roman"/>
              <a:cs typeface="Times New Roman"/>
            </a:endParaRPr>
          </a:p>
          <a:p>
            <a:pPr algn="just">
              <a:lnSpc>
                <a:spcPts val="1105"/>
              </a:lnSpc>
              <a:spcBef>
                <a:spcPts val="200"/>
              </a:spcBef>
              <a:defRPr/>
            </a:pPr>
            <a:r>
              <a:rPr lang="en-US" sz="1600" dirty="0">
                <a:latin typeface="Courier New"/>
                <a:ea typeface="Times New Roman"/>
                <a:cs typeface="Times New Roman"/>
              </a:rPr>
              <a:t>//Program: StudentDetails.cs</a:t>
            </a:r>
            <a:endParaRPr lang="en-GB" sz="1600" dirty="0">
              <a:latin typeface="Calibri"/>
              <a:ea typeface="Calibri"/>
              <a:cs typeface="Times New Roman"/>
            </a:endParaRPr>
          </a:p>
          <a:p>
            <a:pPr algn="just">
              <a:lnSpc>
                <a:spcPts val="1105"/>
              </a:lnSpc>
              <a:spcBef>
                <a:spcPts val="200"/>
              </a:spcBef>
              <a:defRPr/>
            </a:pPr>
            <a:endParaRPr lang="en-US" sz="1600" dirty="0">
              <a:latin typeface="Courier New"/>
              <a:ea typeface="Times New Roman"/>
              <a:cs typeface="Times New Roman"/>
            </a:endParaRPr>
          </a:p>
          <a:p>
            <a:pPr algn="just">
              <a:lnSpc>
                <a:spcPts val="1105"/>
              </a:lnSpc>
              <a:spcBef>
                <a:spcPts val="200"/>
              </a:spcBef>
              <a:defRPr/>
            </a:pPr>
            <a:r>
              <a:rPr lang="en-US" sz="1600" dirty="0">
                <a:latin typeface="Courier New"/>
                <a:ea typeface="Times New Roman"/>
                <a:cs typeface="Times New Roman"/>
              </a:rPr>
              <a:t>public partial class StudentDetails</a:t>
            </a:r>
            <a:endParaRPr lang="en-GB" sz="1600" dirty="0">
              <a:latin typeface="Calibri"/>
              <a:ea typeface="Calibri"/>
              <a:cs typeface="Times New Roman"/>
            </a:endParaRPr>
          </a:p>
          <a:p>
            <a:pPr algn="just">
              <a:lnSpc>
                <a:spcPts val="1105"/>
              </a:lnSpc>
              <a:spcBef>
                <a:spcPts val="200"/>
              </a:spcBef>
              <a:defRPr/>
            </a:pPr>
            <a:endParaRPr lang="en-US" sz="1600" dirty="0">
              <a:latin typeface="Courier New"/>
              <a:ea typeface="Times New Roman"/>
              <a:cs typeface="Times New Roman"/>
            </a:endParaRPr>
          </a:p>
          <a:p>
            <a:pPr algn="just">
              <a:lnSpc>
                <a:spcPts val="1105"/>
              </a:lnSpc>
              <a:spcBef>
                <a:spcPts val="200"/>
              </a:spcBef>
              <a:defRPr/>
            </a:pPr>
            <a:r>
              <a:rPr lang="en-US" sz="16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600" dirty="0">
              <a:latin typeface="Calibri"/>
              <a:ea typeface="Calibri"/>
              <a:cs typeface="Times New Roman"/>
            </a:endParaRPr>
          </a:p>
          <a:p>
            <a:pPr indent="342900" algn="just">
              <a:lnSpc>
                <a:spcPts val="1105"/>
              </a:lnSpc>
              <a:spcBef>
                <a:spcPts val="200"/>
              </a:spcBef>
              <a:defRPr/>
            </a:pPr>
            <a:r>
              <a:rPr lang="en-US" sz="1600" dirty="0">
                <a:latin typeface="Courier New"/>
                <a:ea typeface="Times New Roman"/>
                <a:cs typeface="Times New Roman"/>
              </a:rPr>
              <a:t>public void Display() </a:t>
            </a:r>
            <a:endParaRPr lang="en-GB" sz="1600" dirty="0">
              <a:latin typeface="Calibri"/>
              <a:ea typeface="Calibri"/>
              <a:cs typeface="Times New Roman"/>
            </a:endParaRPr>
          </a:p>
        </p:txBody>
      </p:sp>
      <p:sp>
        <p:nvSpPr>
          <p:cNvPr id="68616" name="Text Box 4"/>
          <p:cNvSpPr txBox="1">
            <a:spLocks noChangeArrowheads="1"/>
          </p:cNvSpPr>
          <p:nvPr/>
        </p:nvSpPr>
        <p:spPr bwMode="auto">
          <a:xfrm>
            <a:off x="2209800" y="41910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3902221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Features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000" dirty="0">
                <a:latin typeface="Calibri" pitchFamily="34" charset="0"/>
              </a:rPr>
              <a:t>An anonymous method is used in place of a named method if that method is to be invoked only through a delegate. </a:t>
            </a:r>
          </a:p>
          <a:p>
            <a:pPr marL="342900" lvl="1" indent="-342900">
              <a:buClr>
                <a:srgbClr val="004E4C"/>
              </a:buClr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An anonymous method has the following features:</a:t>
            </a:r>
            <a:endParaRPr lang="en-GB" sz="20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2000" dirty="0">
                <a:latin typeface="Calibri" pitchFamily="34" charset="0"/>
              </a:rPr>
              <a:t>It appears as an inline code in the delegate declaration.</a:t>
            </a:r>
            <a:endParaRPr lang="en-GB" sz="20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2000" dirty="0">
                <a:latin typeface="Calibri" pitchFamily="34" charset="0"/>
              </a:rPr>
              <a:t>It is best suited for small blocks.</a:t>
            </a:r>
            <a:endParaRPr lang="en-GB" sz="20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2000" dirty="0">
                <a:latin typeface="Calibri" pitchFamily="34" charset="0"/>
              </a:rPr>
              <a:t>It can accept parameters of any type.</a:t>
            </a:r>
            <a:endParaRPr lang="en-GB" sz="20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2000" dirty="0">
                <a:latin typeface="Calibri" pitchFamily="34" charset="0"/>
              </a:rPr>
              <a:t>Parameters using 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ref</a:t>
            </a:r>
            <a:r>
              <a:rPr lang="en-US" sz="2000" dirty="0">
                <a:latin typeface="Calibri" pitchFamily="34" charset="0"/>
              </a:rPr>
              <a:t> and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en-US" sz="2000" dirty="0">
                <a:latin typeface="Calibri" pitchFamily="34" charset="0"/>
              </a:rPr>
              <a:t> keywords can be passed to it.</a:t>
            </a:r>
            <a:endParaRPr lang="en-GB" sz="20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2000" dirty="0">
                <a:latin typeface="Calibri" pitchFamily="34" charset="0"/>
              </a:rPr>
              <a:t>It can include parameters of a generic type.</a:t>
            </a:r>
            <a:endParaRPr lang="en-GB" sz="2000" dirty="0">
              <a:latin typeface="Calibri" pitchFamily="34" charset="0"/>
            </a:endParaRPr>
          </a:p>
          <a:p>
            <a:pPr lvl="1">
              <a:defRPr/>
            </a:pPr>
            <a:r>
              <a:rPr lang="en-US" sz="2000" dirty="0">
                <a:latin typeface="Calibri" pitchFamily="34" charset="0"/>
              </a:rPr>
              <a:t>It cannot include jump statements such as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goto</a:t>
            </a:r>
            <a:r>
              <a:rPr lang="en-US" sz="2000" dirty="0">
                <a:latin typeface="Calibri" pitchFamily="34" charset="0"/>
              </a:rPr>
              <a:t> and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en-US" sz="2000" dirty="0">
                <a:latin typeface="Calibri" pitchFamily="34" charset="0"/>
              </a:rPr>
              <a:t> that transfer control out of the scope of the method.</a:t>
            </a:r>
            <a:endParaRPr lang="en-GB" sz="2000" dirty="0">
              <a:latin typeface="Calibri" pitchFamily="34" charset="0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GB" sz="2400" dirty="0"/>
          </a:p>
          <a:p>
            <a:pPr>
              <a:defRPr/>
            </a:pPr>
            <a:endParaRPr lang="en-GB" sz="2400" dirty="0">
              <a:latin typeface="Calibri" pitchFamily="34" charset="0"/>
            </a:endParaRPr>
          </a:p>
        </p:txBody>
      </p:sp>
      <p:sp>
        <p:nvSpPr>
          <p:cNvPr id="10244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3D1520C0-3A59-4C1A-8E5E-1CF4C64AE766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0245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40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Classes 2-3 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69635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853B4F72-0DC3-4C1D-B811-5C758953A061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40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69636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1981200" y="990600"/>
            <a:ext cx="8229600" cy="51054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Console.WriteLine(“Student Roll Number: “ + _rollNo);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Console.WriteLine(“Student Name: “ + _studName);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//Program StudentDetails2.cs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public partial class StudentDetails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int _rollNo;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string _studName;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public StudentDetails(int number, string name)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286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_rollNo = number;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286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_studName = name;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</a:p>
          <a:p>
            <a:pPr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public class Students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static void Main(string[] args)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StudentDetails objStudents = new StudentDetails(20,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 “Frank”);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objStudents.Display();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GB" sz="1200" dirty="0">
              <a:ea typeface="Calibri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957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Classes 3-3</a:t>
            </a:r>
          </a:p>
        </p:txBody>
      </p:sp>
      <p:sp>
        <p:nvSpPr>
          <p:cNvPr id="450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400" dirty="0">
                <a:latin typeface="Calibri" panose="020F0502020204030204" pitchFamily="34" charset="0"/>
              </a:rPr>
              <a:t>In the code:</a:t>
            </a:r>
          </a:p>
          <a:p>
            <a:pPr lvl="1">
              <a:defRPr/>
            </a:pPr>
            <a:r>
              <a:rPr lang="en-US" sz="2000" dirty="0">
                <a:latin typeface="Calibri" panose="020F0502020204030204" pitchFamily="34" charset="0"/>
              </a:rPr>
              <a:t>The class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StudentDetails</a:t>
            </a:r>
            <a:r>
              <a:rPr lang="en-US" sz="2000" dirty="0">
                <a:latin typeface="Calibri" panose="020F0502020204030204" pitchFamily="34" charset="0"/>
              </a:rPr>
              <a:t> has its definition spread over two files,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StudentDetails.cs</a:t>
            </a:r>
            <a:r>
              <a:rPr lang="en-US" sz="2000" dirty="0">
                <a:latin typeface="Calibri" panose="020F0502020204030204" pitchFamily="34" charset="0"/>
              </a:rPr>
              <a:t> and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StudentDetails2.cs</a:t>
            </a:r>
            <a:r>
              <a:rPr lang="en-US" sz="2000" dirty="0">
                <a:latin typeface="Calibri" panose="020F0502020204030204" pitchFamily="34" charset="0"/>
              </a:rPr>
              <a:t>. </a:t>
            </a:r>
          </a:p>
          <a:p>
            <a:pPr lvl="1">
              <a:defRPr/>
            </a:pP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StudentDetails.cs</a:t>
            </a:r>
            <a:r>
              <a:rPr lang="en-US" sz="2000" dirty="0">
                <a:latin typeface="Calibri" panose="020F0502020204030204" pitchFamily="34" charset="0"/>
              </a:rPr>
              <a:t> contains the part of the class that contains the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Display()</a:t>
            </a:r>
            <a:r>
              <a:rPr lang="en-US" sz="2000" dirty="0">
                <a:latin typeface="Calibri" panose="020F0502020204030204" pitchFamily="34" charset="0"/>
              </a:rPr>
              <a:t>method.</a:t>
            </a:r>
          </a:p>
          <a:p>
            <a:pPr lvl="1">
              <a:defRPr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StudentDetails2.cs</a:t>
            </a:r>
            <a:r>
              <a:rPr lang="en-US" sz="2000" dirty="0">
                <a:latin typeface="Calibri" panose="020F0502020204030204" pitchFamily="34" charset="0"/>
              </a:rPr>
              <a:t> contains the remaining part of the class that includes the constructor. </a:t>
            </a:r>
          </a:p>
          <a:p>
            <a:pPr lvl="1">
              <a:defRPr/>
            </a:pPr>
            <a:r>
              <a:rPr lang="en-US" sz="2000" dirty="0">
                <a:latin typeface="Calibri" panose="020F0502020204030204" pitchFamily="34" charset="0"/>
              </a:rPr>
              <a:t>The class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Students </a:t>
            </a:r>
            <a:r>
              <a:rPr lang="en-US" sz="2000" dirty="0">
                <a:latin typeface="Calibri" panose="020F0502020204030204" pitchFamily="34" charset="0"/>
              </a:rPr>
              <a:t>creates an instance of the class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StudentDetails</a:t>
            </a:r>
            <a:r>
              <a:rPr lang="en-US" sz="2000" dirty="0">
                <a:latin typeface="Calibri" panose="020F0502020204030204" pitchFamily="34" charset="0"/>
              </a:rPr>
              <a:t> and invokes the method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Display</a:t>
            </a:r>
            <a:r>
              <a:rPr lang="en-US" sz="2000" dirty="0">
                <a:latin typeface="Calibri" panose="020F0502020204030204" pitchFamily="34" charset="0"/>
              </a:rPr>
              <a:t>.</a:t>
            </a:r>
          </a:p>
          <a:p>
            <a:pPr lvl="1">
              <a:defRPr/>
            </a:pPr>
            <a:r>
              <a:rPr lang="en-US" sz="2000" dirty="0">
                <a:latin typeface="Calibri" panose="020F0502020204030204" pitchFamily="34" charset="0"/>
              </a:rPr>
              <a:t>The output displays the roll number and the name of the student.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GB" sz="2400" dirty="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US" sz="2400" dirty="0">
              <a:latin typeface="Calibri" panose="020F0502020204030204" pitchFamily="34" charset="0"/>
              <a:cs typeface="Courier New" panose="02070309020205020404" pitchFamily="49" charset="0"/>
            </a:endParaRPr>
          </a:p>
          <a:p>
            <a:pPr marL="120015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Student Roll Number: 20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20015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Student Name: Frank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endParaRPr lang="en-US" sz="1800" dirty="0">
              <a:latin typeface="Calibri" panose="020F0502020204030204" pitchFamily="34" charset="0"/>
            </a:endParaRPr>
          </a:p>
          <a:p>
            <a:pPr>
              <a:defRPr/>
            </a:pP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D367BEB-FD76-4AA3-A80E-2FC73FE25F10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41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0661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70662" name="Text Box 4"/>
          <p:cNvSpPr txBox="1">
            <a:spLocks noChangeArrowheads="1"/>
          </p:cNvSpPr>
          <p:nvPr/>
        </p:nvSpPr>
        <p:spPr bwMode="auto">
          <a:xfrm>
            <a:off x="1257300" y="3962400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84403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/>
          <p:cNvSpPr>
            <a:spLocks noGrp="1"/>
          </p:cNvSpPr>
          <p:nvPr>
            <p:ph type="title"/>
          </p:nvPr>
        </p:nvSpPr>
        <p:spPr>
          <a:xfrm>
            <a:off x="2362200" y="304801"/>
            <a:ext cx="8229600" cy="411163"/>
          </a:xfrm>
        </p:spPr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Methods 1-7</a:t>
            </a:r>
            <a:r>
              <a:rPr lang="en-US" altLang="en-US" sz="3600"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727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>
                <a:latin typeface="Calibri" panose="020F0502020204030204" pitchFamily="34" charset="0"/>
              </a:rPr>
              <a:t>Consider a partial class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Shape</a:t>
            </a:r>
            <a:r>
              <a:rPr lang="en-GB" altLang="en-US" sz="2400">
                <a:latin typeface="Calibri" panose="020F0502020204030204" pitchFamily="34" charset="0"/>
              </a:rPr>
              <a:t> whose complete definition is spread over two files. 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Now consider that a method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Create()</a:t>
            </a:r>
            <a:r>
              <a:rPr lang="en-GB" altLang="en-US" sz="2400">
                <a:latin typeface="Calibri" panose="020F0502020204030204" pitchFamily="34" charset="0"/>
              </a:rPr>
              <a:t>has a signature defined in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Shape</a:t>
            </a:r>
            <a:r>
              <a:rPr lang="en-GB" altLang="en-US" sz="2400">
                <a:latin typeface="Calibri" panose="020F0502020204030204" pitchFamily="34" charset="0"/>
              </a:rPr>
              <a:t>. 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The partial class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Shape</a:t>
            </a:r>
            <a:r>
              <a:rPr lang="en-GB" altLang="en-US" sz="2400">
                <a:latin typeface="Calibri" panose="020F0502020204030204" pitchFamily="34" charset="0"/>
              </a:rPr>
              <a:t> contains the definition of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Create()</a:t>
            </a:r>
            <a:r>
              <a:rPr lang="en-GB" altLang="en-US" sz="2400">
                <a:latin typeface="Calibri" panose="020F0502020204030204" pitchFamily="34" charset="0"/>
              </a:rPr>
              <a:t>in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Shape.cs</a:t>
            </a:r>
            <a:r>
              <a:rPr lang="en-GB" altLang="en-US" sz="2400">
                <a:latin typeface="Calibri" panose="020F0502020204030204" pitchFamily="34" charset="0"/>
              </a:rPr>
              <a:t>.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The remaining part of partial class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Shape</a:t>
            </a:r>
            <a:r>
              <a:rPr lang="en-GB" altLang="en-US" sz="2400">
                <a:latin typeface="Calibri" panose="020F0502020204030204" pitchFamily="34" charset="0"/>
              </a:rPr>
              <a:t> is present in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RealShape.cs</a:t>
            </a:r>
            <a:r>
              <a:rPr lang="en-GB" altLang="en-US" sz="2400">
                <a:latin typeface="Calibri" panose="020F0502020204030204" pitchFamily="34" charset="0"/>
              </a:rPr>
              <a:t> and it contains the implementation of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Create()</a:t>
            </a:r>
            <a:r>
              <a:rPr lang="en-GB" altLang="en-US" sz="2400">
                <a:latin typeface="Calibri" panose="020F0502020204030204" pitchFamily="34" charset="0"/>
              </a:rPr>
              <a:t>. 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Hence,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Create()</a:t>
            </a:r>
            <a:r>
              <a:rPr lang="en-GB" altLang="en-US" sz="2400" b="1">
                <a:latin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GB" altLang="en-US" sz="2400">
                <a:latin typeface="Calibri" panose="020F0502020204030204" pitchFamily="34" charset="0"/>
              </a:rPr>
              <a:t>is a partial method whose definition is spread over two files. </a:t>
            </a:r>
          </a:p>
          <a:p>
            <a:endParaRPr lang="en-US" altLang="en-US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75282657-8283-4993-B297-F409B09A54BF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42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2709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7817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itle 1"/>
          <p:cNvSpPr>
            <a:spLocks noGrp="1"/>
          </p:cNvSpPr>
          <p:nvPr>
            <p:ph type="title"/>
          </p:nvPr>
        </p:nvSpPr>
        <p:spPr>
          <a:xfrm>
            <a:off x="2362200" y="304801"/>
            <a:ext cx="8229600" cy="411163"/>
          </a:xfrm>
        </p:spPr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Methods 2-7</a:t>
            </a:r>
            <a:r>
              <a:rPr lang="en-US" altLang="en-US" sz="3600"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737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000">
                <a:latin typeface="Calibri" panose="020F0502020204030204" pitchFamily="34" charset="0"/>
              </a:rPr>
              <a:t>A partial method is a method whose signature is included in a partial type, such as a partial class or </a:t>
            </a:r>
            <a:r>
              <a:rPr lang="en-GB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GB" altLang="en-US" sz="2000">
                <a:latin typeface="Calibri" panose="020F0502020204030204" pitchFamily="34" charset="0"/>
              </a:rPr>
              <a:t>.</a:t>
            </a:r>
          </a:p>
          <a:p>
            <a:r>
              <a:rPr lang="en-GB" altLang="en-US" sz="2000">
                <a:latin typeface="Calibri" panose="020F0502020204030204" pitchFamily="34" charset="0"/>
              </a:rPr>
              <a:t>The method may be optionally implemented in another part of the partial class or type or same part of the class or type. </a:t>
            </a:r>
          </a:p>
          <a:p>
            <a:r>
              <a:rPr lang="en-GB" altLang="en-US" sz="2000">
                <a:latin typeface="Calibri" panose="020F0502020204030204" pitchFamily="34" charset="0"/>
              </a:rPr>
              <a:t>The following code illustrates how to create and use partial methods. </a:t>
            </a:r>
          </a:p>
          <a:p>
            <a:r>
              <a:rPr lang="en-GB" altLang="en-US" sz="2000">
                <a:latin typeface="Calibri" panose="020F0502020204030204" pitchFamily="34" charset="0"/>
              </a:rPr>
              <a:t>The code contains only the signature and another code contains the implementation:</a:t>
            </a:r>
          </a:p>
          <a:p>
            <a:endParaRPr lang="en-US" altLang="en-US" sz="20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2000">
              <a:latin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</a:endParaRPr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9F92E01B-4B6D-4CB5-8C8F-434C7BDBC452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43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3733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2362200" y="4038600"/>
            <a:ext cx="7696200" cy="20574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using System;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namespace PartialTest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{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/// &lt;summary&gt;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/// Class Shape is a partial class and defines a partial method.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/// &lt;/summary&gt;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public partial class Shape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{ </a:t>
            </a:r>
            <a:endParaRPr lang="en-GB" sz="1200" dirty="0">
              <a:ea typeface="Calibri"/>
            </a:endParaRPr>
          </a:p>
          <a:p>
            <a:pPr indent="400050" algn="just">
              <a:defRPr/>
            </a:pPr>
            <a:r>
              <a:rPr lang="en-GB" sz="1200" dirty="0">
                <a:latin typeface="Courier New"/>
                <a:ea typeface="Calibri"/>
              </a:rPr>
              <a:t>partial void Create();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}</a:t>
            </a:r>
            <a:endParaRPr lang="en-GB" sz="1200" dirty="0">
              <a:ea typeface="Calibri"/>
            </a:endParaRPr>
          </a:p>
          <a:p>
            <a:pPr>
              <a:defRPr/>
            </a:pPr>
            <a:r>
              <a:rPr lang="en-GB" sz="1200" dirty="0">
                <a:latin typeface="Courier New"/>
                <a:ea typeface="Calibri"/>
              </a:rPr>
              <a:t>}</a:t>
            </a:r>
            <a:endParaRPr lang="en-US" sz="1200" dirty="0"/>
          </a:p>
        </p:txBody>
      </p:sp>
      <p:sp>
        <p:nvSpPr>
          <p:cNvPr id="73735" name="Text Box 4"/>
          <p:cNvSpPr txBox="1">
            <a:spLocks noChangeArrowheads="1"/>
          </p:cNvSpPr>
          <p:nvPr/>
        </p:nvSpPr>
        <p:spPr bwMode="auto">
          <a:xfrm>
            <a:off x="2286000" y="34290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148056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Methods 3-7 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74755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F0AB668-E2D3-4E0C-A9C3-E06236F37C64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44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4756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1981200" y="914400"/>
            <a:ext cx="7924800" cy="53340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using System;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 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namespace PartialTest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/// &lt;summary&gt; 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/// Class Shape is a partial class and contains the implementation 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/// of a partial method. 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/// &lt;/summary&gt; </a:t>
            </a:r>
          </a:p>
          <a:p>
            <a:pPr indent="4000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partial class Shape </a:t>
            </a:r>
          </a:p>
          <a:p>
            <a:pPr indent="4000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partial void Create()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10858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Console.WriteLine("Creating Shape");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void Test()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11430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Create();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class Program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static void Main(String[] args)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12001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Shape s = new Shape();</a:t>
            </a:r>
          </a:p>
          <a:p>
            <a:pPr indent="12001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s.Test();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 indent="4000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  <a:endParaRPr lang="en-US" sz="1200" dirty="0"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38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Methods 4-7 </a:t>
            </a:r>
          </a:p>
        </p:txBody>
      </p:sp>
      <p:sp>
        <p:nvSpPr>
          <p:cNvPr id="757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>
                <a:latin typeface="Calibri" panose="020F0502020204030204" pitchFamily="34" charset="0"/>
              </a:rPr>
              <a:t>By separating the definition and implementation into two files, it is possible that two developers can work on them or even use a code-generator tool to create the definition of the method.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Also, it is upto the developer whether to implement the partial method or not. 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It is also valid to have both the signature and implementation of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Create()</a:t>
            </a:r>
            <a:r>
              <a:rPr lang="en-GB" altLang="en-US" sz="2400">
                <a:latin typeface="Calibri" panose="020F0502020204030204" pitchFamily="34" charset="0"/>
              </a:rPr>
              <a:t>in the same part of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Shape</a:t>
            </a:r>
            <a:r>
              <a:rPr lang="en-GB" altLang="en-US" sz="2400">
                <a:latin typeface="Calibri" panose="020F0502020204030204" pitchFamily="34" charset="0"/>
              </a:rPr>
              <a:t>. </a:t>
            </a: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7F47731-B619-464A-8C82-7EF395402744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45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5781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412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Methods 5-7 </a:t>
            </a:r>
          </a:p>
        </p:txBody>
      </p:sp>
      <p:sp>
        <p:nvSpPr>
          <p:cNvPr id="768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000">
                <a:latin typeface="Calibri" panose="020F0502020204030204" pitchFamily="34" charset="0"/>
              </a:rPr>
              <a:t>The following figure demonstrates how you can define and implement a method in a single file:</a:t>
            </a: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B8BE6FC-43AE-4B73-998A-1FDAC1BCB188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46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6805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810000" y="1676400"/>
            <a:ext cx="6629400" cy="46482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namespace PartialTest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{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/// &lt;summary&gt;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/// Class Shape is a partial class and contains the definition and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/// implementation of a partial method.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/// &lt;/summary&gt;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public partial class Shape { </a:t>
            </a:r>
            <a:endParaRPr lang="en-GB" sz="1200" dirty="0">
              <a:ea typeface="Calibri"/>
            </a:endParaRPr>
          </a:p>
          <a:p>
            <a:pPr indent="285750" algn="just">
              <a:defRPr/>
            </a:pPr>
            <a:r>
              <a:rPr lang="en-GB" sz="1200" dirty="0">
                <a:latin typeface="Courier New"/>
                <a:ea typeface="Calibri"/>
              </a:rPr>
              <a:t>partial void Create(); </a:t>
            </a:r>
            <a:endParaRPr lang="en-GB" sz="1200" dirty="0">
              <a:ea typeface="Calibri"/>
            </a:endParaRPr>
          </a:p>
          <a:p>
            <a:pPr indent="285750" algn="just">
              <a:defRPr/>
            </a:pPr>
            <a:r>
              <a:rPr lang="en-GB" sz="1200" dirty="0">
                <a:latin typeface="Courier New"/>
                <a:ea typeface="Calibri"/>
              </a:rPr>
              <a:t>. . . </a:t>
            </a:r>
            <a:endParaRPr lang="en-GB" sz="1200" dirty="0">
              <a:ea typeface="Calibri"/>
            </a:endParaRPr>
          </a:p>
          <a:p>
            <a:pPr indent="285750" algn="just">
              <a:defRPr/>
            </a:pPr>
            <a:r>
              <a:rPr lang="en-GB" sz="1200" dirty="0">
                <a:latin typeface="Courier New"/>
                <a:ea typeface="Calibri"/>
              </a:rPr>
              <a:t>. . . </a:t>
            </a:r>
            <a:endParaRPr lang="en-GB" sz="1200" dirty="0">
              <a:ea typeface="Calibri"/>
            </a:endParaRPr>
          </a:p>
          <a:p>
            <a:pPr indent="228600" algn="just">
              <a:defRPr/>
            </a:pPr>
            <a:r>
              <a:rPr lang="en-GB" sz="1200" dirty="0">
                <a:latin typeface="Courier New"/>
                <a:ea typeface="Calibri"/>
              </a:rPr>
              <a:t>partial void Create() { </a:t>
            </a:r>
            <a:endParaRPr lang="en-GB" sz="1200" dirty="0">
              <a:ea typeface="Calibri"/>
            </a:endParaRPr>
          </a:p>
          <a:p>
            <a:pPr indent="400050" algn="just">
              <a:defRPr/>
            </a:pPr>
            <a:r>
              <a:rPr lang="en-GB" sz="1200" dirty="0">
                <a:latin typeface="Courier New"/>
                <a:ea typeface="Calibri"/>
              </a:rPr>
              <a:t>Console.WriteLine("Creating Shape"); </a:t>
            </a:r>
            <a:endParaRPr lang="en-GB" sz="1200" dirty="0">
              <a:ea typeface="Calibri"/>
            </a:endParaRPr>
          </a:p>
          <a:p>
            <a:pPr indent="228600" algn="just">
              <a:defRPr/>
            </a:pPr>
            <a:r>
              <a:rPr lang="en-GB" sz="1200" dirty="0">
                <a:latin typeface="Courier New"/>
                <a:ea typeface="Calibri"/>
              </a:rPr>
              <a:t>} </a:t>
            </a:r>
            <a:endParaRPr lang="en-GB" sz="1200" dirty="0">
              <a:ea typeface="Calibri"/>
            </a:endParaRPr>
          </a:p>
          <a:p>
            <a:pPr indent="228600" algn="just">
              <a:defRPr/>
            </a:pPr>
            <a:r>
              <a:rPr lang="en-GB" sz="1200" dirty="0">
                <a:latin typeface="Courier New"/>
                <a:ea typeface="Calibri"/>
              </a:rPr>
              <a:t>public void Test() { </a:t>
            </a:r>
            <a:endParaRPr lang="en-GB" sz="1200" dirty="0">
              <a:ea typeface="Calibri"/>
            </a:endParaRPr>
          </a:p>
          <a:p>
            <a:pPr indent="400050" algn="just">
              <a:defRPr/>
            </a:pPr>
            <a:r>
              <a:rPr lang="en-GB" sz="1200" dirty="0">
                <a:latin typeface="Courier New"/>
                <a:ea typeface="Calibri"/>
              </a:rPr>
              <a:t>Create(); </a:t>
            </a:r>
            <a:endParaRPr lang="en-GB" sz="1200" dirty="0">
              <a:ea typeface="Calibri"/>
            </a:endParaRPr>
          </a:p>
          <a:p>
            <a:pPr indent="228600" algn="just">
              <a:defRPr/>
            </a:pPr>
            <a:r>
              <a:rPr lang="en-GB" sz="1200" dirty="0">
                <a:latin typeface="Courier New"/>
                <a:ea typeface="Calibri"/>
              </a:rPr>
              <a:t>} </a:t>
            </a:r>
            <a:endParaRPr lang="en-GB" sz="1200" dirty="0">
              <a:ea typeface="Calibri"/>
            </a:endParaRPr>
          </a:p>
          <a:p>
            <a:pPr>
              <a:defRPr/>
            </a:pPr>
            <a:r>
              <a:rPr lang="en-GB" sz="1200" dirty="0">
                <a:latin typeface="Courier New"/>
                <a:ea typeface="Calibri"/>
              </a:rPr>
              <a:t>} </a:t>
            </a: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class Program { </a:t>
            </a:r>
            <a:endParaRPr lang="en-GB" sz="1200" dirty="0">
              <a:ea typeface="Calibri"/>
            </a:endParaRPr>
          </a:p>
          <a:p>
            <a:pPr indent="285750" algn="just">
              <a:defRPr/>
            </a:pPr>
            <a:r>
              <a:rPr lang="en-GB" sz="1200" dirty="0">
                <a:latin typeface="Courier New"/>
                <a:ea typeface="Calibri"/>
              </a:rPr>
              <a:t>static void Main(String[] args) {</a:t>
            </a:r>
            <a:endParaRPr lang="en-GB" sz="1200" dirty="0">
              <a:ea typeface="Calibri"/>
            </a:endParaRPr>
          </a:p>
          <a:p>
            <a:pPr indent="514350" algn="just">
              <a:defRPr/>
            </a:pPr>
            <a:r>
              <a:rPr lang="en-GB" sz="1200" dirty="0">
                <a:latin typeface="Courier New"/>
                <a:ea typeface="Calibri"/>
              </a:rPr>
              <a:t>Shape s = new Shape(); </a:t>
            </a:r>
            <a:endParaRPr lang="en-GB" sz="1200" dirty="0">
              <a:ea typeface="Calibri"/>
            </a:endParaRPr>
          </a:p>
          <a:p>
            <a:pPr indent="514350" algn="just">
              <a:defRPr/>
            </a:pPr>
            <a:r>
              <a:rPr lang="en-GB" sz="1200" dirty="0">
                <a:latin typeface="Courier New"/>
                <a:ea typeface="Calibri"/>
              </a:rPr>
              <a:t>s.Test(); </a:t>
            </a:r>
            <a:endParaRPr lang="en-GB" sz="1200" dirty="0">
              <a:ea typeface="Calibri"/>
            </a:endParaRPr>
          </a:p>
          <a:p>
            <a:pPr indent="285750" algn="just">
              <a:defRPr/>
            </a:pPr>
            <a:r>
              <a:rPr lang="en-GB" sz="1200" dirty="0">
                <a:latin typeface="Courier New"/>
                <a:ea typeface="Calibri"/>
              </a:rPr>
              <a:t>} 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}</a:t>
            </a:r>
            <a:endParaRPr lang="en-GB" sz="1200" dirty="0">
              <a:ea typeface="Calibri"/>
            </a:endParaRPr>
          </a:p>
          <a:p>
            <a:pPr>
              <a:defRPr/>
            </a:pPr>
            <a:r>
              <a:rPr lang="en-GB" sz="1200" dirty="0">
                <a:latin typeface="Courier New"/>
                <a:ea typeface="Calibri"/>
              </a:rPr>
              <a:t>}</a:t>
            </a:r>
            <a:endParaRPr lang="en-US" sz="1200" dirty="0"/>
          </a:p>
        </p:txBody>
      </p:sp>
      <p:sp>
        <p:nvSpPr>
          <p:cNvPr id="76807" name="Text Box 4"/>
          <p:cNvSpPr txBox="1">
            <a:spLocks noChangeArrowheads="1"/>
          </p:cNvSpPr>
          <p:nvPr/>
        </p:nvSpPr>
        <p:spPr bwMode="auto">
          <a:xfrm>
            <a:off x="2209800" y="1736726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3310985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Methods 6-7 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778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400">
                <a:latin typeface="Calibri" panose="020F0502020204030204" pitchFamily="34" charset="0"/>
              </a:rPr>
              <a:t>It is possible to have only the signature of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Create()</a:t>
            </a:r>
            <a:r>
              <a:rPr lang="en-GB" altLang="en-US" sz="2400">
                <a:latin typeface="Calibri" panose="020F0502020204030204" pitchFamily="34" charset="0"/>
              </a:rPr>
              <a:t> in one part of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Shape</a:t>
            </a:r>
            <a:r>
              <a:rPr lang="en-GB" altLang="en-US" sz="2400">
                <a:latin typeface="Calibri" panose="020F0502020204030204" pitchFamily="34" charset="0"/>
              </a:rPr>
              <a:t> and no implementation of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Create()</a:t>
            </a:r>
            <a:r>
              <a:rPr lang="en-GB" altLang="en-US" sz="2400">
                <a:latin typeface="Calibri" panose="020F0502020204030204" pitchFamily="34" charset="0"/>
              </a:rPr>
              <a:t>anywhere.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In that case, the compiler removes all references to </a:t>
            </a:r>
            <a:r>
              <a:rPr lang="en-GB" altLang="en-US" sz="2400" b="1">
                <a:latin typeface="Courier New" panose="02070309020205020404" pitchFamily="49" charset="0"/>
                <a:cs typeface="Courier New" panose="02070309020205020404" pitchFamily="49" charset="0"/>
              </a:rPr>
              <a:t>Create()</a:t>
            </a:r>
            <a:r>
              <a:rPr lang="en-GB" altLang="en-US" sz="2400">
                <a:latin typeface="Calibri" panose="020F0502020204030204" pitchFamily="34" charset="0"/>
              </a:rPr>
              <a:t>, including any method calls. 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A partial method must always include the </a:t>
            </a:r>
            <a:r>
              <a:rPr lang="en-GB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partial</a:t>
            </a:r>
            <a:r>
              <a:rPr lang="en-GB" altLang="en-US" sz="2400">
                <a:latin typeface="Calibri" panose="020F0502020204030204" pitchFamily="34" charset="0"/>
              </a:rPr>
              <a:t> keyword. 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Partial methods can be defined only within a partial class or type.</a:t>
            </a:r>
          </a:p>
          <a:p>
            <a:r>
              <a:rPr lang="en-GB" altLang="en-US" sz="2400">
                <a:latin typeface="Calibri" panose="020F0502020204030204" pitchFamily="34" charset="0"/>
              </a:rPr>
              <a:t>If the class containing the definition or implementation of a partial method does not have the </a:t>
            </a:r>
            <a:r>
              <a:rPr lang="en-GB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partial</a:t>
            </a:r>
            <a:r>
              <a:rPr lang="en-GB" altLang="en-US" sz="2400">
                <a:latin typeface="Calibri" panose="020F0502020204030204" pitchFamily="34" charset="0"/>
              </a:rPr>
              <a:t> keyword, then a compile-time error would be raised.</a:t>
            </a: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616D403C-6691-44C3-9ACD-2ABEF63D467B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47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7829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985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Partial Methods 7-7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GB" sz="2000" dirty="0">
                <a:latin typeface="Calibri" pitchFamily="34" charset="0"/>
              </a:rPr>
              <a:t>Some of the restrictions when working with partial methods are as follows:</a:t>
            </a:r>
            <a:endParaRPr lang="en-GB" sz="1600" dirty="0">
              <a:latin typeface="Calibri" pitchFamily="34" charset="0"/>
            </a:endParaRPr>
          </a:p>
          <a:p>
            <a:pPr lvl="1">
              <a:defRPr/>
            </a:pPr>
            <a:r>
              <a:rPr lang="en-GB" sz="1800" dirty="0">
                <a:latin typeface="Calibri" pitchFamily="34" charset="0"/>
              </a:rPr>
              <a:t>The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partial</a:t>
            </a:r>
            <a:r>
              <a:rPr lang="en-GB" sz="1800" dirty="0">
                <a:latin typeface="Calibri" pitchFamily="34" charset="0"/>
              </a:rPr>
              <a:t> keyword is a must when defining or implementing a partial method</a:t>
            </a:r>
          </a:p>
          <a:p>
            <a:pPr lvl="1">
              <a:defRPr/>
            </a:pPr>
            <a:r>
              <a:rPr lang="en-GB" sz="1800" dirty="0">
                <a:latin typeface="Calibri" pitchFamily="34" charset="0"/>
              </a:rPr>
              <a:t>Partial methods must return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void</a:t>
            </a:r>
          </a:p>
          <a:p>
            <a:pPr lvl="1">
              <a:defRPr/>
            </a:pPr>
            <a:r>
              <a:rPr lang="en-GB" sz="1800" dirty="0">
                <a:latin typeface="Calibri" pitchFamily="34" charset="0"/>
              </a:rPr>
              <a:t>They are implicitly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private</a:t>
            </a:r>
          </a:p>
          <a:p>
            <a:pPr lvl="1">
              <a:defRPr/>
            </a:pPr>
            <a:r>
              <a:rPr lang="en-GB" sz="1800" dirty="0">
                <a:latin typeface="Calibri" pitchFamily="34" charset="0"/>
              </a:rPr>
              <a:t>Partial methods can return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ref</a:t>
            </a:r>
            <a:r>
              <a:rPr lang="en-GB" sz="1800" dirty="0">
                <a:latin typeface="Calibri" pitchFamily="34" charset="0"/>
              </a:rPr>
              <a:t> but not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out</a:t>
            </a:r>
          </a:p>
          <a:p>
            <a:pPr lvl="1">
              <a:defRPr/>
            </a:pPr>
            <a:r>
              <a:rPr lang="en-GB" sz="1800" dirty="0">
                <a:latin typeface="Calibri" pitchFamily="34" charset="0"/>
              </a:rPr>
              <a:t>Partial methods cannot have any access modifier such as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public</a:t>
            </a:r>
            <a:r>
              <a:rPr lang="en-GB" sz="1800" dirty="0">
                <a:latin typeface="Calibri" pitchFamily="34" charset="0"/>
              </a:rPr>
              <a:t>,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private</a:t>
            </a:r>
            <a:r>
              <a:rPr lang="en-GB" sz="1800" dirty="0">
                <a:latin typeface="Calibri" pitchFamily="34" charset="0"/>
              </a:rPr>
              <a:t>, and so forth, or keywords such as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virtual</a:t>
            </a:r>
            <a:r>
              <a:rPr lang="en-GB" sz="1800" dirty="0">
                <a:latin typeface="Calibri" pitchFamily="34" charset="0"/>
              </a:rPr>
              <a:t>,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abstract</a:t>
            </a:r>
            <a:r>
              <a:rPr lang="en-GB" sz="1800" dirty="0">
                <a:latin typeface="Calibri" pitchFamily="34" charset="0"/>
              </a:rPr>
              <a:t>, </a:t>
            </a:r>
            <a:r>
              <a:rPr lang="en-GB" sz="2000" dirty="0">
                <a:latin typeface="Courier New" pitchFamily="49" charset="0"/>
                <a:cs typeface="Courier New" pitchFamily="49" charset="0"/>
              </a:rPr>
              <a:t>sealed</a:t>
            </a:r>
            <a:r>
              <a:rPr lang="en-GB" sz="1800" dirty="0">
                <a:latin typeface="Calibri" pitchFamily="34" charset="0"/>
              </a:rPr>
              <a:t>, or so forth</a:t>
            </a:r>
            <a:endParaRPr lang="en-US" sz="1800" dirty="0">
              <a:latin typeface="Calibri" pitchFamily="34" charset="0"/>
            </a:endParaRPr>
          </a:p>
          <a:p>
            <a:pPr marL="342900" lvl="1" indent="-342900">
              <a:buClr>
                <a:srgbClr val="004E4C"/>
              </a:buClr>
              <a:buFont typeface="Wingdings" pitchFamily="2" charset="2"/>
              <a:buChar char="u"/>
              <a:defRPr/>
            </a:pPr>
            <a:r>
              <a:rPr lang="en-GB" sz="2000" dirty="0">
                <a:latin typeface="Calibri" pitchFamily="34" charset="0"/>
              </a:rPr>
              <a:t>Partial methods are useful when you have part of the code auto-generated by a tool or IDE and want to customize the other parts of the code.</a:t>
            </a:r>
          </a:p>
          <a:p>
            <a:pPr>
              <a:buFont typeface="Wingdings" panose="05000000000000000000" pitchFamily="2" charset="2"/>
              <a:buNone/>
              <a:defRPr/>
            </a:pPr>
            <a:endParaRPr lang="en-GB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 marL="0" indent="0">
              <a:buClr>
                <a:srgbClr val="973735"/>
              </a:buClr>
              <a:buNone/>
              <a:defRPr/>
            </a:pPr>
            <a:endParaRPr lang="en-GB" sz="1200" dirty="0"/>
          </a:p>
          <a:p>
            <a:pPr eaLnBrk="1" hangingPunct="1">
              <a:defRPr/>
            </a:pPr>
            <a:endParaRPr lang="en-US" sz="1600" dirty="0"/>
          </a:p>
          <a:p>
            <a:pPr>
              <a:defRPr/>
            </a:pPr>
            <a:endParaRPr lang="en-US" sz="1600" dirty="0"/>
          </a:p>
          <a:p>
            <a:pPr>
              <a:defRPr/>
            </a:pPr>
            <a:endParaRPr lang="en-US" sz="1600" dirty="0">
              <a:latin typeface="Calibri" pitchFamily="34" charset="0"/>
            </a:endParaRPr>
          </a:p>
          <a:p>
            <a:pPr>
              <a:defRPr/>
            </a:pPr>
            <a:endParaRPr lang="en-US" sz="1600" dirty="0">
              <a:latin typeface="Calibri" pitchFamily="34" charset="0"/>
            </a:endParaRPr>
          </a:p>
          <a:p>
            <a:pPr>
              <a:defRPr/>
            </a:pPr>
            <a:endParaRPr lang="en-US" sz="1600" dirty="0">
              <a:latin typeface="Calibri" pitchFamily="34" charset="0"/>
            </a:endParaRPr>
          </a:p>
          <a:p>
            <a:pPr>
              <a:defRPr/>
            </a:pPr>
            <a:endParaRPr lang="en-US" sz="1600" dirty="0">
              <a:latin typeface="Calibri" pitchFamily="34" charset="0"/>
            </a:endParaRPr>
          </a:p>
          <a:p>
            <a:pPr>
              <a:defRPr/>
            </a:pPr>
            <a:endParaRPr lang="en-US" sz="1600" dirty="0">
              <a:latin typeface="Calibri" pitchFamily="34" charset="0"/>
            </a:endParaRPr>
          </a:p>
          <a:p>
            <a:pPr>
              <a:defRPr/>
            </a:pPr>
            <a:endParaRPr lang="en-US" sz="1600" dirty="0">
              <a:latin typeface="Calibri" pitchFamily="34" charset="0"/>
            </a:endParaRPr>
          </a:p>
          <a:p>
            <a:pPr>
              <a:defRPr/>
            </a:pPr>
            <a:endParaRPr lang="en-US" sz="1600" dirty="0">
              <a:latin typeface="Calibri" pitchFamily="34" charset="0"/>
            </a:endParaRPr>
          </a:p>
          <a:p>
            <a:pPr>
              <a:defRPr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7885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0D6BDB6-2572-4D57-8260-786DE98F9E0D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48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8853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0601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>
          <a:xfrm>
            <a:off x="2362200" y="274638"/>
            <a:ext cx="8229600" cy="411162"/>
          </a:xfrm>
        </p:spPr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Using Partial Types</a:t>
            </a:r>
            <a:r>
              <a:rPr lang="en-US" altLang="en-US" sz="3600"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798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>
                <a:latin typeface="Calibri" panose="020F0502020204030204" pitchFamily="34" charset="0"/>
              </a:rPr>
              <a:t>A large project in an organization involves creation of multiple structures, classes, and interfaces.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If these types are stored in a single file, their modification and maintenance becomes very difficult.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In addition, multiple programmers working on the project cannot use the file at the same time for modification.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Thus, partial types can be used to split a type over separate files, allowing the programmers to work on them simultaneously.</a:t>
            </a:r>
            <a:endParaRPr lang="en-GB" altLang="en-US" sz="2000">
              <a:latin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</a:rPr>
              <a:t>Partial types are also used with the code generator in Visual Studio 2012. </a:t>
            </a:r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3299007-43AA-4D1E-B363-106ADA649804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49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79877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746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30480" y="1"/>
            <a:ext cx="10561320" cy="715964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latin typeface="Calibri" panose="020F0502020204030204" pitchFamily="34" charset="0"/>
              </a:rPr>
              <a:t> </a:t>
            </a:r>
            <a:r>
              <a:rPr lang="en-US" altLang="en-US" dirty="0" smtClean="0">
                <a:latin typeface="Calibri" panose="020F0502020204030204" pitchFamily="34" charset="0"/>
              </a:rPr>
              <a:t>Creating Anonymous Methods 1-3</a:t>
            </a:r>
            <a:endParaRPr lang="en-IN" altLang="en-US" dirty="0" smtClean="0">
              <a:latin typeface="Calibri" panose="020F0502020204030204" pitchFamily="34" charset="0"/>
            </a:endParaRPr>
          </a:p>
        </p:txBody>
      </p:sp>
      <p:sp>
        <p:nvSpPr>
          <p:cNvPr id="12291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An anonymous method is created when you instantiate or reference a delegate with a block of unnamed code. 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400">
              <a:latin typeface="Calibri" panose="020F0502020204030204" pitchFamily="34" charset="0"/>
            </a:endParaRPr>
          </a:p>
          <a:p>
            <a:r>
              <a:rPr lang="en-US" altLang="en-US" sz="2400">
                <a:latin typeface="Calibri" panose="020F0502020204030204" pitchFamily="34" charset="0"/>
              </a:rPr>
              <a:t>Following points need to be noted while creating anonymous methods:</a:t>
            </a:r>
            <a:endParaRPr lang="en-GB" altLang="en-US" sz="24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When a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delegate</a:t>
            </a:r>
            <a:r>
              <a:rPr lang="en-US" altLang="en-US" sz="2000">
                <a:latin typeface="Calibri" panose="020F0502020204030204" pitchFamily="34" charset="0"/>
              </a:rPr>
              <a:t> keyword is used inside a method body, it must be followed by an anonymous method body.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 method is defined as a set of statements within curly braces while creating an object of a delegate.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Anonymous methods are not given any return type.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Anonymous methods are not prefixed with access modifiers.</a:t>
            </a:r>
            <a:endParaRPr lang="en-GB" altLang="en-US" sz="2000">
              <a:latin typeface="Calibri" panose="020F0502020204030204" pitchFamily="34" charset="0"/>
            </a:endParaRPr>
          </a:p>
          <a:p>
            <a:pPr eaLnBrk="1" hangingPunct="1"/>
            <a:endParaRPr lang="en-US" altLang="en-US" sz="2400">
              <a:latin typeface="Calibri" panose="020F0502020204030204" pitchFamily="34" charset="0"/>
            </a:endParaRPr>
          </a:p>
          <a:p>
            <a:pPr eaLnBrk="1" hangingPunct="1"/>
            <a:endParaRPr lang="en-US" altLang="en-US" sz="2400">
              <a:latin typeface="Calibri" panose="020F0502020204030204" pitchFamily="34" charset="0"/>
            </a:endParaRPr>
          </a:p>
          <a:p>
            <a:pPr eaLnBrk="1" hangingPunct="1"/>
            <a:endParaRPr lang="en-US" altLang="en-US" sz="2400">
              <a:latin typeface="Calibri" panose="020F0502020204030204" pitchFamily="34" charset="0"/>
            </a:endParaRPr>
          </a:p>
          <a:p>
            <a:pPr eaLnBrk="1" hangingPunct="1"/>
            <a:endParaRPr lang="en-US" altLang="en-US" sz="2400">
              <a:latin typeface="Calibri" panose="020F0502020204030204" pitchFamily="34" charset="0"/>
            </a:endParaRPr>
          </a:p>
          <a:p>
            <a:pPr eaLnBrk="1" hangingPunct="1"/>
            <a:endParaRPr lang="en-US" altLang="en-US" sz="2400">
              <a:latin typeface="Calibri" panose="020F0502020204030204" pitchFamily="34" charset="0"/>
            </a:endParaRPr>
          </a:p>
          <a:p>
            <a:pPr eaLnBrk="1" hangingPunct="1"/>
            <a:endParaRPr lang="en-US" altLang="en-US" sz="2400">
              <a:latin typeface="Calibri" panose="020F0502020204030204" pitchFamily="34" charset="0"/>
            </a:endParaRPr>
          </a:p>
        </p:txBody>
      </p:sp>
      <p:sp>
        <p:nvSpPr>
          <p:cNvPr id="12292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6C0E674-DD6A-4CA3-82BC-AC2ED297EB69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2293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08002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Inheriting Partial Classes 1-3</a:t>
            </a:r>
          </a:p>
        </p:txBody>
      </p:sp>
      <p:sp>
        <p:nvSpPr>
          <p:cNvPr id="808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>
                <a:latin typeface="Calibri" panose="020F0502020204030204" pitchFamily="34" charset="0"/>
              </a:rPr>
              <a:t>You can add the auto-generated code into your file without recreation of the source file.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You can use partial types for both these codes.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A partial class can be inherited just like any other class in C#.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It can contain virtual methods defined in different files which can be overridden in its derived classes.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In addition, a partial class can be declared as an abstract class using the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abstract</a:t>
            </a:r>
            <a:r>
              <a:rPr lang="en-US" altLang="en-US" sz="2000">
                <a:latin typeface="Calibri" panose="020F0502020204030204" pitchFamily="34" charset="0"/>
              </a:rPr>
              <a:t> keyword.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Abstract partial classes can be inherited.</a:t>
            </a:r>
            <a:endParaRPr lang="en-GB" altLang="en-US" sz="2000">
              <a:latin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</a:rPr>
              <a:t>The following code demonstrate how to inherit a partial class:</a:t>
            </a:r>
            <a:endParaRPr lang="en-GB" altLang="en-US" sz="20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IN" altLang="en-US" sz="1600">
              <a:latin typeface="Arial" panose="020B0604020202020204" pitchFamily="34" charset="0"/>
            </a:endParaRPr>
          </a:p>
        </p:txBody>
      </p:sp>
      <p:sp>
        <p:nvSpPr>
          <p:cNvPr id="8090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C4C2FCB8-35CF-4567-B91F-46D187AB7C3F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50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0901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2209800" y="5181600"/>
            <a:ext cx="7696200" cy="11430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//The following code is stored in Geometry.cs file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using System;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abstract partial class Geometry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</a:rPr>
              <a:t>{ </a:t>
            </a:r>
            <a:endParaRPr lang="en-GB" sz="1200" dirty="0">
              <a:ea typeface="Calibri"/>
            </a:endParaRPr>
          </a:p>
          <a:p>
            <a:pPr indent="285750" algn="just">
              <a:defRPr/>
            </a:pPr>
            <a:r>
              <a:rPr lang="en-GB" sz="1200" dirty="0">
                <a:latin typeface="Courier New"/>
                <a:ea typeface="Calibri"/>
              </a:rPr>
              <a:t>public abstract double Area(double val);</a:t>
            </a:r>
            <a:endParaRPr lang="en-GB" sz="1200" dirty="0">
              <a:ea typeface="Calibri"/>
            </a:endParaRPr>
          </a:p>
          <a:p>
            <a:pPr algn="just">
              <a:defRPr/>
            </a:pPr>
            <a:r>
              <a:rPr lang="en-GB" sz="1200" dirty="0">
                <a:latin typeface="Courier New"/>
                <a:ea typeface="Calibri"/>
                <a:cs typeface="Times New Roman"/>
              </a:rPr>
              <a:t>}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/>
          </a:p>
        </p:txBody>
      </p:sp>
      <p:sp>
        <p:nvSpPr>
          <p:cNvPr id="80903" name="Text Box 4"/>
          <p:cNvSpPr txBox="1">
            <a:spLocks noChangeArrowheads="1"/>
          </p:cNvSpPr>
          <p:nvPr/>
        </p:nvSpPr>
        <p:spPr bwMode="auto">
          <a:xfrm>
            <a:off x="2209800" y="46482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428034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Inheriting Partial Classes 2-3</a:t>
            </a:r>
          </a:p>
        </p:txBody>
      </p:sp>
      <p:sp>
        <p:nvSpPr>
          <p:cNvPr id="81923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4CED279F-EC11-46A8-A089-835B650FE42F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51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1924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505200" y="914400"/>
            <a:ext cx="6629400" cy="51816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//The following code is stored in Cube.cs file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using System;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abstract partial class Geometry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virtual void Volume(double val)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 indent="4000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 indent="4000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class Cube : Geometry</a:t>
            </a:r>
          </a:p>
          <a:p>
            <a:pPr indent="4000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override double Area (double side)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8572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return 6 * (side * side);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public override void Volume(double side)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Console.WriteLine("Volume of cube: " + (side * side));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static void Main(string[] args)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double number = 20.56;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Cube objCube = new Cube();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 ("Area of Cube: " +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objCube.Area(number)); </a:t>
            </a:r>
          </a:p>
          <a:p>
            <a:pPr indent="9144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objCube.Volume(number); </a:t>
            </a:r>
          </a:p>
          <a:p>
            <a:pPr indent="6286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</p:txBody>
      </p:sp>
      <p:sp>
        <p:nvSpPr>
          <p:cNvPr id="81926" name="Text Box 4"/>
          <p:cNvSpPr txBox="1">
            <a:spLocks noChangeArrowheads="1"/>
          </p:cNvSpPr>
          <p:nvPr/>
        </p:nvSpPr>
        <p:spPr bwMode="auto">
          <a:xfrm>
            <a:off x="1905000" y="9144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61774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Inheriting Partial Classes 3-3</a:t>
            </a:r>
          </a:p>
        </p:txBody>
      </p:sp>
      <p:sp>
        <p:nvSpPr>
          <p:cNvPr id="829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In the code: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 abstract partial class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Geometry</a:t>
            </a:r>
            <a:r>
              <a:rPr lang="en-US" altLang="en-US" sz="2000" b="1">
                <a:latin typeface="Calibri" panose="020F0502020204030204" pitchFamily="34" charset="0"/>
              </a:rPr>
              <a:t> </a:t>
            </a:r>
            <a:r>
              <a:rPr lang="en-US" altLang="en-US" sz="2000">
                <a:latin typeface="Calibri" panose="020F0502020204030204" pitchFamily="34" charset="0"/>
              </a:rPr>
              <a:t>is defined across two C# files.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It defines an abstract method called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Area()</a:t>
            </a:r>
            <a:r>
              <a:rPr lang="en-US" altLang="en-US" sz="2000">
                <a:latin typeface="Calibri" panose="020F0502020204030204" pitchFamily="34" charset="0"/>
              </a:rPr>
              <a:t>and a virtual method called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Volume()</a:t>
            </a:r>
            <a:r>
              <a:rPr lang="en-US" altLang="en-US" sz="2000">
                <a:latin typeface="Calibri" panose="020F0502020204030204" pitchFamily="34" charset="0"/>
              </a:rPr>
              <a:t>. 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Both these methods are inherited in the derived class called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Cube</a:t>
            </a:r>
            <a:r>
              <a:rPr lang="en-US" altLang="en-US" sz="2000">
                <a:latin typeface="Calibri" panose="020F0502020204030204" pitchFamily="34" charset="0"/>
              </a:rPr>
              <a:t>.</a:t>
            </a:r>
          </a:p>
          <a:p>
            <a:pPr>
              <a:buFont typeface="Wingdings" panose="05000000000000000000" pitchFamily="2" charset="2"/>
              <a:buNone/>
            </a:pPr>
            <a:endParaRPr lang="en-US" altLang="en-US" sz="24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>
                <a:latin typeface="Calibri" panose="020F0502020204030204" pitchFamily="34" charset="0"/>
              </a:rPr>
              <a:t> </a:t>
            </a: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Area of Cube: 2536.2816</a:t>
            </a:r>
            <a:endParaRPr lang="en-GB" alt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 Volume of cube: 422.7136</a:t>
            </a:r>
            <a:endParaRPr lang="en-GB" altLang="en-US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en-US" sz="1400">
              <a:latin typeface="Arial" panose="020B0604020202020204" pitchFamily="34" charset="0"/>
            </a:endParaRPr>
          </a:p>
        </p:txBody>
      </p:sp>
      <p:sp>
        <p:nvSpPr>
          <p:cNvPr id="8294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C7893380-AAC0-4844-8440-228E293212B0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52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2949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82950" name="Text Box 4"/>
          <p:cNvSpPr txBox="1">
            <a:spLocks noChangeArrowheads="1"/>
          </p:cNvSpPr>
          <p:nvPr/>
        </p:nvSpPr>
        <p:spPr bwMode="auto">
          <a:xfrm>
            <a:off x="1257300" y="2590800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52684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itle 1"/>
          <p:cNvSpPr>
            <a:spLocks noGrp="1"/>
          </p:cNvSpPr>
          <p:nvPr>
            <p:ph type="title"/>
          </p:nvPr>
        </p:nvSpPr>
        <p:spPr>
          <a:xfrm>
            <a:off x="2365375" y="347663"/>
            <a:ext cx="8229600" cy="411162"/>
          </a:xfrm>
        </p:spPr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Nullable Types</a:t>
            </a:r>
            <a:endParaRPr lang="en-US" altLang="en-US" sz="3600">
              <a:latin typeface="Calibri" panose="020F0502020204030204" pitchFamily="34" charset="0"/>
            </a:endParaRPr>
          </a:p>
        </p:txBody>
      </p:sp>
      <p:sp>
        <p:nvSpPr>
          <p:cNvPr id="573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C# provides nullable types to identify and handle value type fields with null values. 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Before this feature was introduced, only reference types could be directly assigned null values.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Value type variables with null values were indicated either by using a special value or an additional variable. 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This additional variable indicated whether or not the required variable was null.</a:t>
            </a:r>
            <a:endParaRPr lang="en-GB" sz="1800" dirty="0">
              <a:latin typeface="Calibri" panose="020F0502020204030204" pitchFamily="34" charset="0"/>
            </a:endParaRP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Special values are only beneficial if the decided value is followed consistently across applications. 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Creating and managing additional fields for such variables leads to more memory space and becomes tedious. 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These problems are solved by the introduction of nullable types. 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A nullable type is a means by which null values can be defined for the value types. 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It indicates that a variable can have the value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sz="1800" dirty="0">
                <a:latin typeface="Calibri" panose="020F0502020204030204" pitchFamily="34" charset="0"/>
              </a:rPr>
              <a:t>. </a:t>
            </a:r>
          </a:p>
          <a:p>
            <a:pPr>
              <a:defRPr/>
            </a:pPr>
            <a:r>
              <a:rPr lang="en-US" sz="1800" dirty="0">
                <a:latin typeface="Calibri" panose="020F0502020204030204" pitchFamily="34" charset="0"/>
              </a:rPr>
              <a:t>Nullable types are instances of the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System.Nullable&lt;T&gt;</a:t>
            </a:r>
            <a:r>
              <a:rPr lang="en-US" sz="1800" dirty="0">
                <a:latin typeface="Calibri" panose="020F0502020204030204" pitchFamily="34" charset="0"/>
              </a:rPr>
              <a:t> structure.</a:t>
            </a:r>
            <a:endParaRPr lang="en-GB" sz="1800" dirty="0">
              <a:latin typeface="Calibri" panose="020F0502020204030204" pitchFamily="34" charset="0"/>
            </a:endParaRPr>
          </a:p>
          <a:p>
            <a:pPr>
              <a:defRPr/>
            </a:pPr>
            <a:r>
              <a:rPr lang="en-GB" sz="1800" dirty="0">
                <a:latin typeface="Calibri" panose="020F0502020204030204" pitchFamily="34" charset="0"/>
              </a:rPr>
              <a:t>A variable can be made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nullable</a:t>
            </a:r>
            <a:r>
              <a:rPr lang="en-GB" sz="1800" dirty="0">
                <a:latin typeface="Calibri" panose="020F0502020204030204" pitchFamily="34" charset="0"/>
              </a:rPr>
              <a:t> by adding a question mark following the data type.</a:t>
            </a:r>
          </a:p>
          <a:p>
            <a:pPr>
              <a:defRPr/>
            </a:pPr>
            <a:r>
              <a:rPr lang="en-GB" sz="1800" dirty="0">
                <a:latin typeface="Calibri" panose="020F0502020204030204" pitchFamily="34" charset="0"/>
              </a:rPr>
              <a:t>Alternatively, it can be declared using the generic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Nullable&lt;T&gt;</a:t>
            </a:r>
            <a:r>
              <a:rPr lang="en-GB" sz="1800" dirty="0">
                <a:latin typeface="Calibri" panose="020F0502020204030204" pitchFamily="34" charset="0"/>
              </a:rPr>
              <a:t> structure present in the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System</a:t>
            </a:r>
            <a:r>
              <a:rPr lang="en-GB" sz="1800" dirty="0">
                <a:latin typeface="Calibri" panose="020F0502020204030204" pitchFamily="34" charset="0"/>
              </a:rPr>
              <a:t> namespace. </a:t>
            </a:r>
          </a:p>
          <a:p>
            <a:pPr>
              <a:defRPr/>
            </a:pPr>
            <a:endParaRPr lang="en-GB" sz="1200" dirty="0">
              <a:latin typeface="Calibri" panose="020F0502020204030204" pitchFamily="34" charset="0"/>
            </a:endParaRPr>
          </a:p>
          <a:p>
            <a:pPr>
              <a:defRPr/>
            </a:pPr>
            <a:endParaRPr lang="en-IN" sz="1200" dirty="0">
              <a:latin typeface="Arial" panose="020B0604020202020204" pitchFamily="34" charset="0"/>
            </a:endParaRPr>
          </a:p>
          <a:p>
            <a:pPr lvl="1">
              <a:buFontTx/>
              <a:buChar char="–"/>
              <a:defRPr/>
            </a:pPr>
            <a:endParaRPr lang="en-US" sz="1050" dirty="0">
              <a:latin typeface="Arial" panose="020B0604020202020204" pitchFamily="34" charset="0"/>
            </a:endParaRPr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1F69E80-D71D-4702-8DE3-C98C0B6884BF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53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3973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906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/>
          <p:cNvSpPr>
            <a:spLocks noGrp="1"/>
          </p:cNvSpPr>
          <p:nvPr>
            <p:ph type="title"/>
          </p:nvPr>
        </p:nvSpPr>
        <p:spPr>
          <a:xfrm>
            <a:off x="30480" y="0"/>
            <a:ext cx="10564495" cy="758825"/>
          </a:xfrm>
        </p:spPr>
        <p:txBody>
          <a:bodyPr/>
          <a:lstStyle/>
          <a:p>
            <a:r>
              <a:rPr lang="en-US" altLang="en-US" dirty="0" smtClean="0">
                <a:latin typeface="Calibri" panose="020F0502020204030204" pitchFamily="34" charset="0"/>
              </a:rPr>
              <a:t>Characteristics </a:t>
            </a:r>
          </a:p>
        </p:txBody>
      </p:sp>
      <p:sp>
        <p:nvSpPr>
          <p:cNvPr id="849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 </a:t>
            </a:r>
            <a:r>
              <a:rPr lang="en-US" altLang="en-US" sz="2000">
                <a:latin typeface="Calibri" panose="020F0502020204030204" pitchFamily="34" charset="0"/>
              </a:rPr>
              <a:t>Nullable types in C# have the following characteristics:</a:t>
            </a:r>
            <a:endParaRPr lang="en-GB" altLang="en-US" sz="24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They represent a value type that can be assigned a null value.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They allow values to be assigned in the same way as that of the normal value types.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They return the assigned or default values for nullable types.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When a nullable type is being assigned to a non-nullable type and the assigned or default value has to be applied, the </a:t>
            </a:r>
            <a:r>
              <a:rPr lang="en-US" altLang="en-US">
                <a:latin typeface="Courier New" panose="02070309020205020404" pitchFamily="49" charset="0"/>
                <a:cs typeface="Courier New" panose="02070309020205020404" pitchFamily="49" charset="0"/>
              </a:rPr>
              <a:t>??</a:t>
            </a:r>
            <a:r>
              <a:rPr lang="en-US" altLang="en-US" sz="2000">
                <a:latin typeface="Calibri" panose="020F0502020204030204" pitchFamily="34" charset="0"/>
              </a:rPr>
              <a:t> operator is used.</a:t>
            </a:r>
          </a:p>
          <a:p>
            <a:pPr>
              <a:buFont typeface="Wingdings" panose="05000000000000000000" pitchFamily="2" charset="2"/>
              <a:buNone/>
            </a:pPr>
            <a:endParaRPr lang="en-GB" altLang="en-US" sz="2400">
              <a:latin typeface="Calibri" panose="020F0502020204030204" pitchFamily="34" charset="0"/>
            </a:endParaRPr>
          </a:p>
        </p:txBody>
      </p:sp>
      <p:sp>
        <p:nvSpPr>
          <p:cNvPr id="84996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C3A58FE1-4AD8-465A-AFF3-B46ABF7E60AF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54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4997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6923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Implementing Nullable Types 1-3</a:t>
            </a:r>
          </a:p>
        </p:txBody>
      </p:sp>
      <p:sp>
        <p:nvSpPr>
          <p:cNvPr id="860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>
                <a:latin typeface="Calibri" panose="020F0502020204030204" pitchFamily="34" charset="0"/>
              </a:rPr>
              <a:t>A nullable type can include any range of values that is valid for the data type to which the nullable type belongs.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For example, a bool type that is declared as a nullable type can be assigned the values true, false, or null.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Nullable types have two public read-only properties that can be implemented to check the validity of nullable types and to retrieve their values.</a:t>
            </a:r>
            <a:endParaRPr lang="en-GB" altLang="en-US" sz="20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>
                <a:latin typeface="Calibri" panose="020F0502020204030204" pitchFamily="34" charset="0"/>
              </a:rPr>
              <a:t>These are as follows: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>
              <a:lnSpc>
                <a:spcPct val="90000"/>
              </a:lnSpc>
            </a:pPr>
            <a:r>
              <a:rPr lang="en-US" altLang="en-US" sz="2000" b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HasValue </a:t>
            </a:r>
            <a:r>
              <a:rPr lang="en-US" altLang="en-US" sz="2000" b="1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property</a:t>
            </a:r>
            <a:r>
              <a:rPr lang="en-GB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HasValue</a:t>
            </a: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a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bool</a:t>
            </a: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property that determines validity of the value in a variable. The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HasValue</a:t>
            </a: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property returns a true if the value of the variable is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not</a:t>
            </a: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null</a:t>
            </a:r>
            <a:r>
              <a:rPr lang="en-US" altLang="en-US" sz="2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else it returns false.</a:t>
            </a:r>
          </a:p>
          <a:p>
            <a:pPr lvl="1">
              <a:lnSpc>
                <a:spcPct val="90000"/>
              </a:lnSpc>
            </a:pPr>
            <a:r>
              <a:rPr lang="en-US" altLang="en-US" sz="1800" b="1"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The </a:t>
            </a:r>
            <a:r>
              <a:rPr lang="en-US" altLang="en-US" sz="2000" b="1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Value</a:t>
            </a:r>
            <a:r>
              <a:rPr lang="en-US" altLang="en-US" sz="1800" b="1"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 property</a:t>
            </a:r>
            <a:r>
              <a:rPr lang="en-GB" altLang="en-US" sz="1800" b="1"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: </a:t>
            </a:r>
            <a:r>
              <a:rPr lang="en-US" altLang="en-US" sz="2000">
                <a:latin typeface="Calibri" panose="020F0502020204030204" pitchFamily="34" charset="0"/>
                <a:ea typeface="Calibri" panose="020F0502020204030204" pitchFamily="34" charset="0"/>
                <a:cs typeface="Courier New" panose="02070309020205020404" pitchFamily="49" charset="0"/>
              </a:rPr>
              <a:t>The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Value</a:t>
            </a:r>
            <a:r>
              <a:rPr lang="en-US" altLang="en-US" sz="2000">
                <a:latin typeface="Calibri" panose="020F0502020204030204" pitchFamily="34" charset="0"/>
              </a:rPr>
              <a:t> property identifies the value in a nullable variable. When the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HasValue</a:t>
            </a:r>
            <a:r>
              <a:rPr lang="en-US" altLang="en-US" sz="2000">
                <a:latin typeface="Calibri" panose="020F0502020204030204" pitchFamily="34" charset="0"/>
              </a:rPr>
              <a:t> evaluates to true, the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alibri" panose="020F0502020204030204" pitchFamily="34" charset="0"/>
              </a:rPr>
              <a:t>Value</a:t>
            </a:r>
            <a:r>
              <a:rPr lang="en-US" altLang="en-US" sz="2000">
                <a:latin typeface="Calibri" panose="020F0502020204030204" pitchFamily="34" charset="0"/>
              </a:rPr>
              <a:t> property returns the value of the variable, otherwise it returns an exception.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>
              <a:lnSpc>
                <a:spcPct val="90000"/>
              </a:lnSpc>
            </a:pPr>
            <a:endParaRPr lang="en-GB" altLang="en-US" sz="200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altLang="en-US" sz="1800">
              <a:latin typeface="Arial" panose="020B0604020202020204" pitchFamily="34" charset="0"/>
            </a:endParaRPr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DBBAD806-6DA1-4AA2-8F49-181F6F223D87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55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6021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53289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Implementing Nullable Types 2-3</a:t>
            </a:r>
          </a:p>
        </p:txBody>
      </p:sp>
      <p:sp>
        <p:nvSpPr>
          <p:cNvPr id="870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>
                <a:latin typeface="Calibri" panose="020F0502020204030204" pitchFamily="34" charset="0"/>
              </a:rPr>
              <a:t>The following code displays the employee’s name, ID, and role using the nullable types:</a:t>
            </a:r>
            <a:endParaRPr lang="en-GB" altLang="en-US" sz="20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  <a:p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2FCAD81-2132-4DE9-B76D-5A5BE8C34F6D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56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7045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3810000" y="1828800"/>
            <a:ext cx="6400800" cy="38862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using System;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class Employee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4572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static void Main(string[] args) </a:t>
            </a:r>
          </a:p>
          <a:p>
            <a:pPr indent="4572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int empId = 10;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string empName = “Patrick”;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char? role = null;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Console.WriteLine(“Employee ID: “ + empId);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Console.WriteLine(“Employee Name: “ + empName);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if (role.HasValue == true)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10858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Console.WriteLine(“Role: “ + role.Value);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else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10287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Console.WriteLine(“Role: null”); </a:t>
            </a:r>
          </a:p>
          <a:p>
            <a:pPr indent="74295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  <a:p>
            <a:pPr indent="457200"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</a:t>
            </a:r>
          </a:p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 </a:t>
            </a:r>
          </a:p>
        </p:txBody>
      </p:sp>
      <p:sp>
        <p:nvSpPr>
          <p:cNvPr id="87047" name="Text Box 4"/>
          <p:cNvSpPr txBox="1">
            <a:spLocks noChangeArrowheads="1"/>
          </p:cNvSpPr>
          <p:nvPr/>
        </p:nvSpPr>
        <p:spPr bwMode="auto">
          <a:xfrm>
            <a:off x="2209800" y="1812926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128687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Implementing Nullable Types 3-3</a:t>
            </a:r>
          </a:p>
        </p:txBody>
      </p:sp>
      <p:sp>
        <p:nvSpPr>
          <p:cNvPr id="880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In the code:</a:t>
            </a:r>
          </a:p>
          <a:p>
            <a:pPr lvl="1"/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EmpId</a:t>
            </a:r>
            <a:r>
              <a:rPr lang="en-US" altLang="en-US" sz="2000">
                <a:latin typeface="Calibri" panose="020F0502020204030204" pitchFamily="34" charset="0"/>
              </a:rPr>
              <a:t> is declared as an integer variable and it is initialized to value 10 and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empName</a:t>
            </a:r>
            <a:r>
              <a:rPr lang="en-US" altLang="en-US" sz="2000">
                <a:latin typeface="Calibri" panose="020F0502020204030204" pitchFamily="34" charset="0"/>
              </a:rPr>
              <a:t> is declared as a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altLang="en-US" sz="2000">
                <a:latin typeface="Calibri" panose="020F0502020204030204" pitchFamily="34" charset="0"/>
              </a:rPr>
              <a:t> variable and it is assigned the name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Patrick</a:t>
            </a:r>
            <a:r>
              <a:rPr lang="en-US" altLang="en-US" sz="2000">
                <a:latin typeface="Calibri" panose="020F0502020204030204" pitchFamily="34" charset="0"/>
              </a:rPr>
              <a:t>. 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Additionally,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role</a:t>
            </a:r>
            <a:r>
              <a:rPr lang="en-US" altLang="en-US" sz="2000">
                <a:latin typeface="Calibri" panose="020F0502020204030204" pitchFamily="34" charset="0"/>
              </a:rPr>
              <a:t> is defined as a nullable character with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en-US" sz="2000">
                <a:latin typeface="Calibri" panose="020F0502020204030204" pitchFamily="34" charset="0"/>
              </a:rPr>
              <a:t> value. </a:t>
            </a:r>
          </a:p>
          <a:p>
            <a:r>
              <a:rPr lang="en-US" altLang="en-US" sz="2400">
                <a:latin typeface="Calibri" panose="020F0502020204030204" pitchFamily="34" charset="0"/>
              </a:rPr>
              <a:t>The output displays the role of the employee as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en-US" sz="2400">
                <a:latin typeface="Calibri" panose="020F0502020204030204" pitchFamily="34" charset="0"/>
              </a:rPr>
              <a:t>.</a:t>
            </a:r>
          </a:p>
          <a:p>
            <a:endParaRPr lang="en-US" altLang="en-US" sz="24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24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Employee ID: 10</a:t>
            </a:r>
            <a:endParaRPr lang="en-GB" alt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Employee Name: Patrick</a:t>
            </a:r>
            <a:endParaRPr lang="en-GB" alt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Role: null</a:t>
            </a:r>
            <a:endParaRPr lang="en-GB" alt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71FA5365-F067-435F-92C1-571BFE59A414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57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8069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88070" name="Text Box 4"/>
          <p:cNvSpPr txBox="1">
            <a:spLocks noChangeArrowheads="1"/>
          </p:cNvSpPr>
          <p:nvPr/>
        </p:nvSpPr>
        <p:spPr bwMode="auto">
          <a:xfrm>
            <a:off x="457200" y="3072607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61009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Nullable Types in Expressions 1-2</a:t>
            </a:r>
          </a:p>
        </p:txBody>
      </p:sp>
      <p:sp>
        <p:nvSpPr>
          <p:cNvPr id="890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>
                <a:latin typeface="Calibri" panose="020F0502020204030204" pitchFamily="34" charset="0"/>
              </a:rPr>
              <a:t>C# allows you to use nullable types in expressions that can result in a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en-US" sz="2000">
                <a:latin typeface="Calibri" panose="020F0502020204030204" pitchFamily="34" charset="0"/>
              </a:rPr>
              <a:t> value.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Thus, an expression can contain both, nullable types and non-nullable types.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An expression consisting of both, the nullable and non-nullable types, results in the value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en-US" sz="2000">
                <a:latin typeface="Calibri" panose="020F0502020204030204" pitchFamily="34" charset="0"/>
              </a:rPr>
              <a:t>.</a:t>
            </a:r>
            <a:endParaRPr lang="en-GB" altLang="en-US" sz="2000">
              <a:latin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</a:rPr>
              <a:t>The following code demonstrates the use of nullable types in expressions:</a:t>
            </a:r>
            <a:endParaRPr lang="en-GB" altLang="en-US" sz="2000">
              <a:latin typeface="Calibri" panose="020F0502020204030204" pitchFamily="34" charset="0"/>
            </a:endParaRPr>
          </a:p>
          <a:p>
            <a:endParaRPr lang="en-US" altLang="en-US" sz="1600">
              <a:latin typeface="Calibri" panose="020F0502020204030204" pitchFamily="34" charset="0"/>
            </a:endParaRPr>
          </a:p>
        </p:txBody>
      </p:sp>
      <p:sp>
        <p:nvSpPr>
          <p:cNvPr id="8909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70C1994D-DEAD-4B17-8C00-795B28F0A5BE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58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89093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3810000" y="3200400"/>
            <a:ext cx="6096000" cy="29718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sz="1000" dirty="0">
                <a:latin typeface="Courier New"/>
                <a:ea typeface="Calibri"/>
              </a:rPr>
              <a:t>using System;</a:t>
            </a:r>
            <a:endParaRPr lang="en-GB" sz="1000" dirty="0">
              <a:ea typeface="Calibri"/>
            </a:endParaRPr>
          </a:p>
          <a:p>
            <a:pPr algn="just">
              <a:defRPr/>
            </a:pPr>
            <a:r>
              <a:rPr lang="en-GB" sz="1000" dirty="0">
                <a:latin typeface="Courier New"/>
                <a:ea typeface="Calibri"/>
              </a:rPr>
              <a:t> </a:t>
            </a:r>
            <a:endParaRPr lang="en-GB" sz="1000" dirty="0">
              <a:ea typeface="Calibri"/>
            </a:endParaRPr>
          </a:p>
          <a:p>
            <a:pPr algn="just">
              <a:defRPr/>
            </a:pPr>
            <a:r>
              <a:rPr lang="en-GB" sz="1000" dirty="0">
                <a:latin typeface="Courier New"/>
                <a:ea typeface="Calibri"/>
              </a:rPr>
              <a:t>class Numbers</a:t>
            </a:r>
            <a:endParaRPr lang="en-GB" sz="1000" dirty="0">
              <a:ea typeface="Calibri"/>
            </a:endParaRPr>
          </a:p>
          <a:p>
            <a:pPr algn="just">
              <a:defRPr/>
            </a:pPr>
            <a:r>
              <a:rPr lang="en-GB" sz="1000" dirty="0">
                <a:latin typeface="Courier New"/>
                <a:ea typeface="Calibri"/>
              </a:rPr>
              <a:t>{ </a:t>
            </a:r>
            <a:endParaRPr lang="en-GB" sz="1000" dirty="0">
              <a:ea typeface="Calibri"/>
            </a:endParaRPr>
          </a:p>
          <a:p>
            <a:pPr indent="342900" algn="just">
              <a:defRPr/>
            </a:pPr>
            <a:r>
              <a:rPr lang="en-GB" sz="1000" dirty="0">
                <a:latin typeface="Courier New"/>
                <a:ea typeface="Calibri"/>
              </a:rPr>
              <a:t>static void Main (string[] args) </a:t>
            </a:r>
            <a:endParaRPr lang="en-GB" sz="1000" dirty="0">
              <a:ea typeface="Calibri"/>
            </a:endParaRPr>
          </a:p>
          <a:p>
            <a:pPr indent="342900" algn="just">
              <a:defRPr/>
            </a:pPr>
            <a:r>
              <a:rPr lang="en-GB" sz="1000" dirty="0">
                <a:latin typeface="Courier New"/>
                <a:ea typeface="Calibri"/>
              </a:rPr>
              <a:t>{ </a:t>
            </a:r>
            <a:endParaRPr lang="en-GB" sz="1000" dirty="0">
              <a:ea typeface="Calibri"/>
            </a:endParaRPr>
          </a:p>
          <a:p>
            <a:pPr indent="742950" algn="just">
              <a:defRPr/>
            </a:pPr>
            <a:r>
              <a:rPr lang="en-GB" sz="1000" dirty="0">
                <a:latin typeface="Courier New"/>
                <a:ea typeface="Calibri"/>
              </a:rPr>
              <a:t>System.Nullable&lt;int&gt; numOne = 10; </a:t>
            </a:r>
            <a:endParaRPr lang="en-GB" sz="1000" dirty="0">
              <a:ea typeface="Calibri"/>
            </a:endParaRPr>
          </a:p>
          <a:p>
            <a:pPr indent="742950" algn="just">
              <a:defRPr/>
            </a:pPr>
            <a:r>
              <a:rPr lang="en-GB" sz="1000" dirty="0">
                <a:latin typeface="Courier New"/>
                <a:ea typeface="Calibri"/>
              </a:rPr>
              <a:t>System.Nullable&lt;int&gt; numTwo = null; </a:t>
            </a:r>
            <a:endParaRPr lang="en-GB" sz="1000" dirty="0">
              <a:ea typeface="Calibri"/>
            </a:endParaRPr>
          </a:p>
          <a:p>
            <a:pPr indent="742950" algn="just">
              <a:defRPr/>
            </a:pPr>
            <a:r>
              <a:rPr lang="en-GB" sz="1000" dirty="0">
                <a:latin typeface="Courier New"/>
                <a:ea typeface="Calibri"/>
              </a:rPr>
              <a:t>System.Nullable&lt;int&gt; result = numOne + numTwo; </a:t>
            </a:r>
            <a:endParaRPr lang="en-GB" sz="1000" dirty="0">
              <a:ea typeface="Calibri"/>
            </a:endParaRPr>
          </a:p>
          <a:p>
            <a:pPr indent="742950" algn="just">
              <a:defRPr/>
            </a:pPr>
            <a:r>
              <a:rPr lang="en-GB" sz="1000" dirty="0">
                <a:latin typeface="Courier New"/>
                <a:ea typeface="Calibri"/>
              </a:rPr>
              <a:t>if (result.HasValue == true) </a:t>
            </a:r>
            <a:endParaRPr lang="en-GB" sz="1000" dirty="0">
              <a:ea typeface="Calibri"/>
            </a:endParaRPr>
          </a:p>
          <a:p>
            <a:pPr indent="742950" algn="just">
              <a:defRPr/>
            </a:pPr>
            <a:r>
              <a:rPr lang="en-GB" sz="1000" dirty="0">
                <a:latin typeface="Courier New"/>
                <a:ea typeface="Calibri"/>
              </a:rPr>
              <a:t>{ </a:t>
            </a:r>
            <a:endParaRPr lang="en-GB" sz="1000" dirty="0">
              <a:ea typeface="Calibri"/>
            </a:endParaRPr>
          </a:p>
          <a:p>
            <a:pPr indent="1028700" algn="just">
              <a:defRPr/>
            </a:pPr>
            <a:r>
              <a:rPr lang="en-GB" sz="1000" dirty="0">
                <a:latin typeface="Courier New"/>
                <a:ea typeface="Calibri"/>
              </a:rPr>
              <a:t>Console.WriteLine(“Result: “ + result); </a:t>
            </a:r>
            <a:endParaRPr lang="en-GB" sz="1000" dirty="0">
              <a:ea typeface="Calibri"/>
            </a:endParaRPr>
          </a:p>
          <a:p>
            <a:pPr indent="742950" algn="just">
              <a:defRPr/>
            </a:pPr>
            <a:r>
              <a:rPr lang="en-GB" sz="1000" dirty="0">
                <a:latin typeface="Courier New"/>
                <a:ea typeface="Calibri"/>
              </a:rPr>
              <a:t>} </a:t>
            </a:r>
            <a:endParaRPr lang="en-GB" sz="1000" dirty="0">
              <a:ea typeface="Calibri"/>
            </a:endParaRPr>
          </a:p>
          <a:p>
            <a:pPr indent="742950" algn="just">
              <a:defRPr/>
            </a:pPr>
            <a:r>
              <a:rPr lang="en-GB" sz="1000" dirty="0">
                <a:latin typeface="Courier New"/>
                <a:ea typeface="Calibri"/>
              </a:rPr>
              <a:t>else </a:t>
            </a:r>
            <a:endParaRPr lang="en-GB" sz="1000" dirty="0">
              <a:ea typeface="Calibri"/>
            </a:endParaRPr>
          </a:p>
          <a:p>
            <a:pPr indent="742950" algn="just">
              <a:defRPr/>
            </a:pPr>
            <a:r>
              <a:rPr lang="en-GB" sz="1000" dirty="0">
                <a:latin typeface="Courier New"/>
                <a:ea typeface="Calibri"/>
              </a:rPr>
              <a:t>{ </a:t>
            </a:r>
            <a:endParaRPr lang="en-GB" sz="1000" dirty="0">
              <a:ea typeface="Calibri"/>
            </a:endParaRPr>
          </a:p>
          <a:p>
            <a:pPr indent="1028700" algn="just">
              <a:defRPr/>
            </a:pPr>
            <a:r>
              <a:rPr lang="en-GB" sz="1000" dirty="0">
                <a:latin typeface="Courier New"/>
                <a:ea typeface="Calibri"/>
              </a:rPr>
              <a:t>Console.WriteLine(“Result: null”); </a:t>
            </a:r>
            <a:endParaRPr lang="en-GB" sz="1000" dirty="0">
              <a:ea typeface="Calibri"/>
            </a:endParaRPr>
          </a:p>
          <a:p>
            <a:pPr indent="742950" algn="just">
              <a:defRPr/>
            </a:pPr>
            <a:r>
              <a:rPr lang="en-GB" sz="1000" dirty="0">
                <a:latin typeface="Courier New"/>
                <a:ea typeface="Calibri"/>
              </a:rPr>
              <a:t>} </a:t>
            </a:r>
            <a:endParaRPr lang="en-GB" sz="1000" dirty="0">
              <a:ea typeface="Calibri"/>
            </a:endParaRPr>
          </a:p>
          <a:p>
            <a:pPr indent="342900" algn="just">
              <a:defRPr/>
            </a:pPr>
            <a:r>
              <a:rPr lang="en-GB" sz="1000" dirty="0">
                <a:latin typeface="Courier New"/>
                <a:ea typeface="Calibri"/>
              </a:rPr>
              <a:t>}</a:t>
            </a:r>
            <a:endParaRPr lang="en-GB" sz="1000" dirty="0">
              <a:ea typeface="Calibri"/>
            </a:endParaRPr>
          </a:p>
          <a:p>
            <a:pPr algn="just">
              <a:defRPr/>
            </a:pPr>
            <a:r>
              <a:rPr lang="en-GB" sz="1000" dirty="0">
                <a:latin typeface="Courier New"/>
                <a:ea typeface="Calibri"/>
                <a:cs typeface="Times New Roman"/>
              </a:rPr>
              <a:t>}</a:t>
            </a:r>
            <a:endParaRPr lang="en-GB" sz="1000" dirty="0">
              <a:latin typeface="Calibri"/>
              <a:ea typeface="Calibri"/>
              <a:cs typeface="Times New Roman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000" dirty="0"/>
          </a:p>
        </p:txBody>
      </p:sp>
      <p:sp>
        <p:nvSpPr>
          <p:cNvPr id="89095" name="Text Box 4"/>
          <p:cNvSpPr txBox="1">
            <a:spLocks noChangeArrowheads="1"/>
          </p:cNvSpPr>
          <p:nvPr/>
        </p:nvSpPr>
        <p:spPr bwMode="auto">
          <a:xfrm>
            <a:off x="2209800" y="32004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4045704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Nullable Types in Expressions 2-2</a:t>
            </a:r>
          </a:p>
        </p:txBody>
      </p:sp>
      <p:sp>
        <p:nvSpPr>
          <p:cNvPr id="901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In the code:</a:t>
            </a:r>
          </a:p>
          <a:p>
            <a:pPr lvl="1"/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numOne</a:t>
            </a:r>
            <a:r>
              <a:rPr lang="en-US" altLang="en-US" sz="2000">
                <a:latin typeface="Calibri" panose="020F0502020204030204" pitchFamily="34" charset="0"/>
              </a:rPr>
              <a:t> and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numTwo</a:t>
            </a:r>
            <a:r>
              <a:rPr lang="en-US" altLang="en-US" sz="2000">
                <a:latin typeface="Calibri" panose="020F0502020204030204" pitchFamily="34" charset="0"/>
              </a:rPr>
              <a:t> are declared as integer variables and initialized to values 10 and null respectively. 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In addition,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result </a:t>
            </a:r>
            <a:r>
              <a:rPr lang="en-US" altLang="en-US" sz="2000">
                <a:latin typeface="Calibri" panose="020F0502020204030204" pitchFamily="34" charset="0"/>
              </a:rPr>
              <a:t>is declared as an integer variable and initialized to a value which is the sum of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numOne</a:t>
            </a:r>
            <a:r>
              <a:rPr lang="en-US" altLang="en-US" sz="2000">
                <a:latin typeface="Calibri" panose="020F0502020204030204" pitchFamily="34" charset="0"/>
              </a:rPr>
              <a:t> and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numTwo</a:t>
            </a:r>
            <a:r>
              <a:rPr lang="en-US" altLang="en-US" sz="2000">
                <a:latin typeface="Calibri" panose="020F0502020204030204" pitchFamily="34" charset="0"/>
              </a:rPr>
              <a:t>.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 result of this sum is a null value and this is indicated in the output.</a:t>
            </a:r>
          </a:p>
          <a:p>
            <a:endParaRPr lang="en-GB" altLang="en-US" sz="2400">
              <a:latin typeface="Calibri" panose="020F0502020204030204" pitchFamily="34" charset="0"/>
            </a:endParaRPr>
          </a:p>
          <a:p>
            <a:endParaRPr lang="en-US" altLang="en-US" sz="2400" b="1">
              <a:latin typeface="Calibri" panose="020F0502020204030204" pitchFamily="34" charset="0"/>
            </a:endParaRPr>
          </a:p>
          <a:p>
            <a:endParaRPr lang="en-US" altLang="en-US" sz="2400" b="1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Result: null</a:t>
            </a:r>
            <a:endParaRPr lang="en-GB" alt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92F11A94-BCBD-4309-BE54-4E1E69183033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59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0117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90118" name="Text Box 4"/>
          <p:cNvSpPr txBox="1">
            <a:spLocks noChangeArrowheads="1"/>
          </p:cNvSpPr>
          <p:nvPr/>
        </p:nvSpPr>
        <p:spPr bwMode="auto">
          <a:xfrm>
            <a:off x="500743" y="3436825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19236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>
                <a:latin typeface="Calibri" panose="020F0502020204030204" pitchFamily="34" charset="0"/>
              </a:rPr>
              <a:t> Creating Anonymous Methods 2-3</a:t>
            </a:r>
            <a:endParaRPr lang="en-IN" altLang="en-US" smtClean="0">
              <a:latin typeface="Arial" panose="020B0604020202020204" pitchFamily="34" charset="0"/>
            </a:endParaRP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>
                <a:latin typeface="Calibri" panose="020F0502020204030204" pitchFamily="34" charset="0"/>
              </a:rPr>
              <a:t>The following figure and snippet </a:t>
            </a:r>
            <a:r>
              <a:rPr lang="en-GB" altLang="en-US" sz="2000">
                <a:latin typeface="Calibri" panose="020F0502020204030204" pitchFamily="34" charset="0"/>
              </a:rPr>
              <a:t>display the syntax and code for anonymous methods respectively:</a:t>
            </a:r>
          </a:p>
          <a:p>
            <a:endParaRPr lang="en-GB" altLang="en-US" sz="2000">
              <a:latin typeface="Calibri" panose="020F0502020204030204" pitchFamily="34" charset="0"/>
            </a:endParaRPr>
          </a:p>
        </p:txBody>
      </p:sp>
      <p:sp>
        <p:nvSpPr>
          <p:cNvPr id="14340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F71E3D02-F1FB-40CF-8239-EF212FDBD247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4341" name="Footer Placeholder 8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1" name="Rounded Rectangle 4"/>
          <p:cNvSpPr/>
          <p:nvPr/>
        </p:nvSpPr>
        <p:spPr>
          <a:xfrm>
            <a:off x="4297396" y="7467600"/>
            <a:ext cx="8106232" cy="2100122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7500000"/>
            </a:lightRig>
          </a:scene3d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52400" tIns="152400" rIns="152400" bIns="152400" spcCol="1270" anchor="ctr"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itchFamily="2" charset="2"/>
              <a:buChar char="q"/>
              <a:defRPr/>
            </a:pP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14345" name="Picture 3" descr="Capture14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43" b="8519"/>
          <a:stretch>
            <a:fillRect/>
          </a:stretch>
        </p:blipFill>
        <p:spPr bwMode="auto">
          <a:xfrm>
            <a:off x="3238500" y="1638300"/>
            <a:ext cx="6172200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3276600" y="3657600"/>
            <a:ext cx="6553200" cy="28194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using System;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class AnonymousMethods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40005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//This line remains same even if named methods are used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40005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delegate void Display();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40005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static void Main(string[] args)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40005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//Here is where a difference occurs when using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// anonymous methods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Display objDisp = delegate()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{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8001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Console.WriteLine(“This illustrates an anonymous method”);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6858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};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5715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objDisp(); 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 indent="571500" algn="just"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}</a:t>
            </a:r>
            <a:endParaRPr lang="en-GB" sz="11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100" dirty="0">
                <a:ea typeface="Times New Roman"/>
                <a:cs typeface="Courier New" pitchFamily="49" charset="0"/>
              </a:rPr>
              <a:t>}</a:t>
            </a:r>
            <a:endParaRPr lang="en-US" sz="1000" dirty="0">
              <a:cs typeface="Courier New" pitchFamily="49" charset="0"/>
            </a:endParaRPr>
          </a:p>
        </p:txBody>
      </p:sp>
      <p:sp>
        <p:nvSpPr>
          <p:cNvPr id="14347" name="Text Box 4"/>
          <p:cNvSpPr txBox="1">
            <a:spLocks noChangeArrowheads="1"/>
          </p:cNvSpPr>
          <p:nvPr/>
        </p:nvSpPr>
        <p:spPr bwMode="auto">
          <a:xfrm>
            <a:off x="1638300" y="4670426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2639132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>
                <a:latin typeface="Calibri" panose="020F0502020204030204" pitchFamily="34" charset="0"/>
              </a:rPr>
              <a:t/>
            </a:r>
            <a:br>
              <a:rPr lang="en-US" altLang="en-US" sz="3600">
                <a:latin typeface="Calibri" panose="020F0502020204030204" pitchFamily="34" charset="0"/>
              </a:rPr>
            </a:br>
            <a:r>
              <a:rPr lang="en-US" altLang="en-US" smtClean="0">
                <a:latin typeface="Calibri" panose="020F0502020204030204" pitchFamily="34" charset="0"/>
              </a:rPr>
              <a:t>The ?? Operator 1-2</a:t>
            </a:r>
            <a:r>
              <a:rPr lang="en-GB" altLang="en-US" sz="3600">
                <a:latin typeface="Arial" panose="020B0604020202020204" pitchFamily="34" charset="0"/>
              </a:rPr>
              <a:t/>
            </a:r>
            <a:br>
              <a:rPr lang="en-GB" altLang="en-US" sz="3600">
                <a:latin typeface="Arial" panose="020B0604020202020204" pitchFamily="34" charset="0"/>
              </a:rPr>
            </a:br>
            <a:endParaRPr lang="en-US" altLang="en-US" sz="3600">
              <a:latin typeface="Calibri" panose="020F0502020204030204" pitchFamily="34" charset="0"/>
            </a:endParaRPr>
          </a:p>
        </p:txBody>
      </p:sp>
      <p:sp>
        <p:nvSpPr>
          <p:cNvPr id="911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9114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5F9D543-A0E7-464B-B53C-90FF5F147C6F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60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1141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91142" name="Content Placeholder 2"/>
          <p:cNvSpPr txBox="1">
            <a:spLocks/>
          </p:cNvSpPr>
          <p:nvPr/>
        </p:nvSpPr>
        <p:spPr bwMode="auto">
          <a:xfrm>
            <a:off x="1752600" y="835026"/>
            <a:ext cx="8915400" cy="571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A nullable type can either have a defined value or the value can be undefined. </a:t>
            </a:r>
          </a:p>
          <a:p>
            <a:pPr>
              <a:lnSpc>
                <a:spcPct val="70000"/>
              </a:lnSpc>
            </a:pPr>
            <a:endParaRPr lang="en-US" altLang="en-US" sz="2000">
              <a:latin typeface="Calibri" panose="020F0502020204030204" pitchFamily="34" charset="0"/>
            </a:endParaRPr>
          </a:p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If a nullable type contains a null value and you assign this nullable type to a </a:t>
            </a:r>
            <a:br>
              <a:rPr lang="en-US" altLang="en-US" sz="2000">
                <a:latin typeface="Calibri" panose="020F0502020204030204" pitchFamily="34" charset="0"/>
              </a:rPr>
            </a:br>
            <a:r>
              <a:rPr lang="en-US" altLang="en-US" sz="2000">
                <a:latin typeface="Calibri" panose="020F0502020204030204" pitchFamily="34" charset="0"/>
              </a:rPr>
              <a:t>non-nullable type, the complier generates an exception called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System.InvalidOperationException</a:t>
            </a:r>
            <a:r>
              <a:rPr lang="en-US" altLang="en-US" sz="2000">
                <a:latin typeface="Calibri" panose="020F0502020204030204" pitchFamily="34" charset="0"/>
              </a:rPr>
              <a:t>.</a:t>
            </a:r>
          </a:p>
          <a:p>
            <a:pPr>
              <a:lnSpc>
                <a:spcPct val="70000"/>
              </a:lnSpc>
            </a:pPr>
            <a:endParaRPr lang="en-GB" altLang="en-US" sz="2000">
              <a:latin typeface="Calibri" panose="020F0502020204030204" pitchFamily="34" charset="0"/>
            </a:endParaRPr>
          </a:p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To avoid this problem, you can specify a default value for the nullable type that can be assigned to a non-nullable type using the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??</a:t>
            </a:r>
            <a:r>
              <a:rPr lang="en-US" altLang="en-US" sz="2000">
                <a:latin typeface="Calibri" panose="020F0502020204030204" pitchFamily="34" charset="0"/>
              </a:rPr>
              <a:t> operator. </a:t>
            </a:r>
          </a:p>
          <a:p>
            <a:pPr>
              <a:lnSpc>
                <a:spcPct val="70000"/>
              </a:lnSpc>
            </a:pPr>
            <a:endParaRPr lang="en-US" altLang="en-US" sz="2000">
              <a:latin typeface="Calibri" panose="020F0502020204030204" pitchFamily="34" charset="0"/>
            </a:endParaRPr>
          </a:p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If the nullable type contains a null value, the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??</a:t>
            </a:r>
            <a:r>
              <a:rPr lang="en-US" altLang="en-US" sz="2000">
                <a:latin typeface="Calibri" panose="020F0502020204030204" pitchFamily="34" charset="0"/>
              </a:rPr>
              <a:t> operator returns the default value. </a:t>
            </a:r>
          </a:p>
          <a:p>
            <a:pPr>
              <a:lnSpc>
                <a:spcPct val="70000"/>
              </a:lnSpc>
            </a:pPr>
            <a:endParaRPr lang="en-US" altLang="en-US" sz="2000">
              <a:latin typeface="Calibri" panose="020F0502020204030204" pitchFamily="34" charset="0"/>
            </a:endParaRPr>
          </a:p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The following code demonstrates the use of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??</a:t>
            </a:r>
            <a:r>
              <a:rPr lang="en-US" altLang="en-US" sz="2000">
                <a:latin typeface="Calibri" panose="020F0502020204030204" pitchFamily="34" charset="0"/>
              </a:rPr>
              <a:t> operator:</a:t>
            </a:r>
            <a:endParaRPr lang="en-GB" altLang="en-US" sz="20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4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733800" y="4359276"/>
            <a:ext cx="6477000" cy="2117725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using System;</a:t>
            </a:r>
          </a:p>
          <a:p>
            <a:pPr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 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class Salary{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static void Main(string[] args) 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286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double? actualValue = null;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286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double marketValue = actualValue ?? 0.0;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286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actualValue = 100.20;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286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Console.WriteLine(“Value: “ + actualValue);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6286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Console.WriteLine(“Market Value: “ + marketValue);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3429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US" sz="1200" dirty="0">
              <a:cs typeface="Courier New" pitchFamily="49" charset="0"/>
            </a:endParaRPr>
          </a:p>
        </p:txBody>
      </p:sp>
      <p:sp>
        <p:nvSpPr>
          <p:cNvPr id="91144" name="Text Box 4"/>
          <p:cNvSpPr txBox="1">
            <a:spLocks noChangeArrowheads="1"/>
          </p:cNvSpPr>
          <p:nvPr/>
        </p:nvSpPr>
        <p:spPr bwMode="auto">
          <a:xfrm>
            <a:off x="2209800" y="4343400"/>
            <a:ext cx="1447800" cy="400050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3864245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The ?? Operator 2-2</a:t>
            </a:r>
          </a:p>
        </p:txBody>
      </p:sp>
      <p:sp>
        <p:nvSpPr>
          <p:cNvPr id="921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9216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0247C26A-C6CF-454E-8CC4-2CD9D06B0A15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61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2165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1752600" y="758826"/>
            <a:ext cx="8229600" cy="4525963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400" dirty="0">
                <a:latin typeface="Calibri" pitchFamily="34" charset="0"/>
              </a:rPr>
              <a:t>In the code: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The variable </a:t>
            </a:r>
            <a:r>
              <a:rPr lang="en-US" sz="2000" b="1" dirty="0">
                <a:cs typeface="Courier New" pitchFamily="49" charset="0"/>
              </a:rPr>
              <a:t>actualValue</a:t>
            </a: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is declared as double with a </a:t>
            </a:r>
            <a:r>
              <a:rPr lang="en-US" sz="2000" dirty="0">
                <a:cs typeface="Courier New" pitchFamily="49" charset="0"/>
              </a:rPr>
              <a:t>?</a:t>
            </a: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symbol and initialized to value null.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This means that </a:t>
            </a:r>
            <a:r>
              <a:rPr lang="en-US" sz="2000" b="1" dirty="0">
                <a:cs typeface="Courier New" pitchFamily="49" charset="0"/>
              </a:rPr>
              <a:t>actualValue</a:t>
            </a: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is now a nullable type with a value of </a:t>
            </a:r>
            <a:r>
              <a:rPr lang="en-US" sz="2000" dirty="0">
                <a:cs typeface="Courier New" pitchFamily="49" charset="0"/>
              </a:rPr>
              <a:t>null</a:t>
            </a: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.</a:t>
            </a:r>
            <a:endParaRPr lang="en-GB" sz="2000" dirty="0"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GB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When it is assigned to </a:t>
            </a:r>
            <a:r>
              <a:rPr lang="en-GB" sz="2000" dirty="0">
                <a:cs typeface="Courier New" pitchFamily="49" charset="0"/>
              </a:rPr>
              <a:t>marketValue</a:t>
            </a:r>
            <a:r>
              <a:rPr lang="en-GB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, a </a:t>
            </a:r>
            <a:r>
              <a:rPr lang="en-GB" sz="2000" dirty="0">
                <a:cs typeface="Courier New" pitchFamily="49" charset="0"/>
              </a:rPr>
              <a:t>??</a:t>
            </a:r>
            <a:r>
              <a:rPr lang="en-GB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operator has been used.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GB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This will assign </a:t>
            </a:r>
            <a:r>
              <a:rPr lang="en-GB" sz="2000" dirty="0">
                <a:cs typeface="Courier New" pitchFamily="49" charset="0"/>
              </a:rPr>
              <a:t>marketValue</a:t>
            </a:r>
            <a:r>
              <a:rPr lang="en-GB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the default value of 0.0.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2400" dirty="0">
              <a:latin typeface="Calibri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GB" sz="2400" dirty="0">
              <a:latin typeface="Calibri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r>
              <a:rPr lang="en-US" sz="2400" dirty="0">
                <a:latin typeface="Calibri" pitchFamily="34" charset="0"/>
              </a:rPr>
              <a:t> </a:t>
            </a:r>
            <a:r>
              <a:rPr lang="en-US" sz="2000" dirty="0">
                <a:cs typeface="Courier New" pitchFamily="49" charset="0"/>
              </a:rPr>
              <a:t>Value: 100.2</a:t>
            </a:r>
            <a:endParaRPr lang="en-GB" sz="2000" dirty="0">
              <a:cs typeface="Courier New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r>
              <a:rPr lang="en-US" sz="2000" dirty="0">
                <a:cs typeface="Courier New" pitchFamily="49" charset="0"/>
              </a:rPr>
              <a:t> Market Value: 0</a:t>
            </a:r>
            <a:endParaRPr lang="en-GB" sz="2000" dirty="0">
              <a:cs typeface="Courier New" pitchFamily="49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anose="05000000000000000000" pitchFamily="2" charset="2"/>
              <a:buChar char="q"/>
              <a:defRPr/>
            </a:pPr>
            <a:endParaRPr lang="en-US" dirty="0">
              <a:latin typeface="Calibri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rgbClr val="10253F"/>
              </a:buClr>
              <a:buFont typeface="Wingdings" panose="05000000000000000000" pitchFamily="2" charset="2"/>
              <a:buChar char="q"/>
              <a:defRPr/>
            </a:pPr>
            <a:endParaRPr lang="en-US" sz="1800" dirty="0">
              <a:latin typeface="Calibri" pitchFamily="34" charset="0"/>
            </a:endParaRPr>
          </a:p>
        </p:txBody>
      </p:sp>
      <p:sp>
        <p:nvSpPr>
          <p:cNvPr id="92167" name="Text Box 4"/>
          <p:cNvSpPr txBox="1">
            <a:spLocks noChangeArrowheads="1"/>
          </p:cNvSpPr>
          <p:nvPr/>
        </p:nvSpPr>
        <p:spPr bwMode="auto">
          <a:xfrm>
            <a:off x="2209800" y="3413126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52145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>
                <a:latin typeface="Calibri" panose="020F0502020204030204" pitchFamily="34" charset="0"/>
              </a:rPr>
              <a:t/>
            </a:r>
            <a:br>
              <a:rPr lang="en-US" altLang="en-US" sz="3600">
                <a:latin typeface="Calibri" panose="020F0502020204030204" pitchFamily="34" charset="0"/>
              </a:rPr>
            </a:br>
            <a:r>
              <a:rPr lang="en-US" altLang="en-US" smtClean="0">
                <a:latin typeface="Calibri" panose="020F0502020204030204" pitchFamily="34" charset="0"/>
              </a:rPr>
              <a:t> Converting Nullable Types 1-4 </a:t>
            </a:r>
            <a:r>
              <a:rPr lang="en-GB" altLang="en-US" sz="3600">
                <a:latin typeface="Arial" panose="020B0604020202020204" pitchFamily="34" charset="0"/>
              </a:rPr>
              <a:t/>
            </a:r>
            <a:br>
              <a:rPr lang="en-GB" altLang="en-US" sz="3600">
                <a:latin typeface="Arial" panose="020B0604020202020204" pitchFamily="34" charset="0"/>
              </a:rPr>
            </a:br>
            <a:endParaRPr lang="en-US" altLang="en-US" sz="3600">
              <a:latin typeface="Calibri" panose="020F0502020204030204" pitchFamily="34" charset="0"/>
            </a:endParaRPr>
          </a:p>
        </p:txBody>
      </p:sp>
      <p:sp>
        <p:nvSpPr>
          <p:cNvPr id="931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9318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3856C36-D7B8-4DAA-8678-6749D0D2BC68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62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3189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93190" name="Content Placeholder 2"/>
          <p:cNvSpPr txBox="1">
            <a:spLocks/>
          </p:cNvSpPr>
          <p:nvPr/>
        </p:nvSpPr>
        <p:spPr bwMode="auto">
          <a:xfrm>
            <a:off x="1752600" y="808038"/>
            <a:ext cx="85344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C# allows any value type to be converted into nullable type or a nullable type into a value type. </a:t>
            </a:r>
          </a:p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C# supports two types of conversions on nullable types: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>
              <a:lnSpc>
                <a:spcPct val="90000"/>
              </a:lnSpc>
            </a:pPr>
            <a:r>
              <a:rPr lang="en-US" altLang="en-US" sz="18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Implicit conversion</a:t>
            </a:r>
            <a:endParaRPr lang="en-GB" altLang="en-US" sz="180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</a:pPr>
            <a:r>
              <a:rPr lang="en-US" altLang="en-US" sz="18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Explicit conversion</a:t>
            </a:r>
            <a:endParaRPr lang="en-GB" altLang="en-US" sz="180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The storing of a value type into a nullable type is referred to as implicit conversion. </a:t>
            </a:r>
          </a:p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A variable to be declared as nullable type can be set to null using the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altLang="en-US" sz="2000">
                <a:latin typeface="Calibri" panose="020F0502020204030204" pitchFamily="34" charset="0"/>
              </a:rPr>
              <a:t> keyword.</a:t>
            </a:r>
          </a:p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This is illustrated in the following code:</a:t>
            </a:r>
            <a:endParaRPr lang="en-GB" altLang="en-US" sz="20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2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600">
              <a:latin typeface="Calibri" panose="020F0502020204030204" pitchFamily="34" charset="0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810000" y="3581400"/>
            <a:ext cx="6477000" cy="28194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using System;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class ImplicitConversion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51435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static void Main(string[] args)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51435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int? numOne = null;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if (numOne.HasValue == true)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11430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Console.WriteLine("Value of numOne before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11430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conversion: " + numOne);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}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else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108585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Console.WriteLine("Value of numOne: null");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} </a:t>
            </a:r>
            <a:endParaRPr lang="en-GB" sz="1200" dirty="0">
              <a:latin typeface="Calibri"/>
              <a:ea typeface="Calibri"/>
              <a:cs typeface="Times New Roman"/>
            </a:endParaRPr>
          </a:p>
        </p:txBody>
      </p:sp>
      <p:sp>
        <p:nvSpPr>
          <p:cNvPr id="93192" name="Text Box 4"/>
          <p:cNvSpPr txBox="1">
            <a:spLocks noChangeArrowheads="1"/>
          </p:cNvSpPr>
          <p:nvPr/>
        </p:nvSpPr>
        <p:spPr bwMode="auto">
          <a:xfrm>
            <a:off x="2209800" y="3565526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98389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52600" y="758826"/>
            <a:ext cx="8534400" cy="53435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400" dirty="0">
              <a:latin typeface="Calibri" pitchFamily="34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400" dirty="0">
              <a:latin typeface="Calibri" pitchFamily="34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400" dirty="0">
              <a:latin typeface="Calibri" pitchFamily="34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400" dirty="0">
              <a:latin typeface="Calibri" pitchFamily="34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400" dirty="0">
                <a:latin typeface="Calibri" pitchFamily="34" charset="0"/>
              </a:rPr>
              <a:t>In the code: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The variable </a:t>
            </a:r>
            <a:r>
              <a:rPr lang="en-US" sz="2000" b="1" dirty="0">
                <a:ea typeface="Calibri" pitchFamily="34" charset="0"/>
                <a:cs typeface="Courier New" pitchFamily="49" charset="0"/>
              </a:rPr>
              <a:t>numOne</a:t>
            </a: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is declared as nullable.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The </a:t>
            </a:r>
            <a:r>
              <a:rPr lang="en-US" sz="2000" dirty="0">
                <a:ea typeface="Calibri" pitchFamily="34" charset="0"/>
                <a:cs typeface="Courier New" pitchFamily="49" charset="0"/>
              </a:rPr>
              <a:t>HasValue</a:t>
            </a: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property is being used to check whether the variable is of a null type.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Then, </a:t>
            </a:r>
            <a:r>
              <a:rPr lang="en-US" sz="2000" b="1" dirty="0">
                <a:ea typeface="Calibri" pitchFamily="34" charset="0"/>
                <a:cs typeface="Courier New" pitchFamily="49" charset="0"/>
              </a:rPr>
              <a:t>numOne</a:t>
            </a: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is assigned the value 20, which is of </a:t>
            </a:r>
            <a:r>
              <a:rPr lang="en-US" sz="2000" dirty="0">
                <a:ea typeface="Calibri" pitchFamily="34" charset="0"/>
                <a:cs typeface="Courier New" pitchFamily="49" charset="0"/>
              </a:rPr>
              <a:t>int</a:t>
            </a: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type stored in a nullable type.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US" sz="20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This is implicit conversion.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endParaRPr lang="en-US" sz="2000" dirty="0"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endParaRPr lang="en-US" sz="2000" dirty="0"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571500">
              <a:lnSpc>
                <a:spcPct val="70000"/>
              </a:lnSpc>
              <a:spcBef>
                <a:spcPct val="50000"/>
              </a:spcBef>
              <a:defRPr/>
            </a:pPr>
            <a:r>
              <a:rPr lang="en-US" sz="2000" dirty="0">
                <a:ea typeface="Calibri" pitchFamily="34" charset="0"/>
                <a:cs typeface="Courier New" pitchFamily="49" charset="0"/>
              </a:rPr>
              <a:t>Value of numOne: null</a:t>
            </a:r>
            <a:endParaRPr lang="en-GB" sz="2000" dirty="0">
              <a:ea typeface="Calibri" pitchFamily="34" charset="0"/>
              <a:cs typeface="Courier New" pitchFamily="49" charset="0"/>
            </a:endParaRPr>
          </a:p>
          <a:p>
            <a:pPr marL="571500">
              <a:lnSpc>
                <a:spcPct val="70000"/>
              </a:lnSpc>
              <a:spcBef>
                <a:spcPct val="50000"/>
              </a:spcBef>
              <a:defRPr/>
            </a:pPr>
            <a:r>
              <a:rPr lang="en-US" sz="2000" dirty="0">
                <a:ea typeface="Calibri" pitchFamily="34" charset="0"/>
                <a:cs typeface="Courier New" pitchFamily="49" charset="0"/>
              </a:rPr>
              <a:t>Value of numOne after implicit conversion: 20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defRPr/>
            </a:pPr>
            <a:endParaRPr lang="en-US" sz="2000" dirty="0"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9421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Converting Nullable Types 2-4 </a:t>
            </a:r>
          </a:p>
        </p:txBody>
      </p:sp>
      <p:sp>
        <p:nvSpPr>
          <p:cNvPr id="9421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CFAB5CF8-CCB5-4A47-A00A-AF13088B1AC6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63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4213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1905000" y="914400"/>
            <a:ext cx="8229600" cy="10668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numOne = 20;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Console.WriteLine("Value of numOne after implicit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9144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conversion: " + numOne);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51435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}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r>
              <a:rPr lang="en-US" sz="1200" dirty="0">
                <a:latin typeface="Courier New"/>
                <a:ea typeface="Times New Roman"/>
              </a:rPr>
              <a:t>}</a:t>
            </a:r>
            <a:endParaRPr lang="en-US" sz="1200" dirty="0"/>
          </a:p>
        </p:txBody>
      </p:sp>
      <p:sp>
        <p:nvSpPr>
          <p:cNvPr id="94215" name="Text Box 4"/>
          <p:cNvSpPr txBox="1">
            <a:spLocks noChangeArrowheads="1"/>
          </p:cNvSpPr>
          <p:nvPr/>
        </p:nvSpPr>
        <p:spPr bwMode="auto">
          <a:xfrm>
            <a:off x="2209800" y="44196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27691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Converting Nullable Types 3-4 </a:t>
            </a:r>
          </a:p>
        </p:txBody>
      </p:sp>
      <p:sp>
        <p:nvSpPr>
          <p:cNvPr id="95235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3ED836D-AEC8-46D1-8BEA-2409658BECC5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64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5236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95237" name="Content Placeholder 2"/>
          <p:cNvSpPr txBox="1">
            <a:spLocks/>
          </p:cNvSpPr>
          <p:nvPr/>
        </p:nvSpPr>
        <p:spPr bwMode="auto">
          <a:xfrm>
            <a:off x="1752600" y="758826"/>
            <a:ext cx="8610600" cy="564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The conversion of a nullable type to a value type is referred to as explicit conversion. </a:t>
            </a:r>
          </a:p>
          <a:p>
            <a:pPr>
              <a:lnSpc>
                <a:spcPct val="70000"/>
              </a:lnSpc>
            </a:pPr>
            <a:r>
              <a:rPr lang="en-US" altLang="en-US" sz="2000">
                <a:latin typeface="Calibri" panose="020F0502020204030204" pitchFamily="34" charset="0"/>
              </a:rPr>
              <a:t>This is illustrated in the following code:</a:t>
            </a:r>
            <a:endParaRPr lang="en-GB" altLang="en-US" sz="2000">
              <a:latin typeface="Calibri" panose="020F0502020204030204" pitchFamily="34" charset="0"/>
            </a:endParaRPr>
          </a:p>
          <a:p>
            <a:pPr eaLnBrk="1" hangingPunct="1">
              <a:lnSpc>
                <a:spcPct val="70000"/>
              </a:lnSpc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20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600">
              <a:latin typeface="Calibri" panose="020F0502020204030204" pitchFamily="34" charset="0"/>
            </a:endParaRP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810000" y="1752600"/>
            <a:ext cx="6248400" cy="43434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using System;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class ExplicitConversion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4000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static void Main(string[] args)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4000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int? numOne = null;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int numTwo = 20;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int? resultOne = numOne + numTwo;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if (resultOne.HasValue == true)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114300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Console.WriteLine("Value of resultOne before conversion: " + resultOne);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}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else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10858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Console.WriteLine("Value of resultOne: null");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}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numOne = 10;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int result = (int)(numOne + numTwo);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Console.WriteLine("Value of result after implicit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7429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conversion: " + result); 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 indent="400050" algn="just">
              <a:defRPr/>
            </a:pPr>
            <a:r>
              <a:rPr lang="en-US" sz="1100" dirty="0">
                <a:latin typeface="Courier New"/>
                <a:ea typeface="Times New Roman"/>
                <a:cs typeface="Times New Roman"/>
              </a:rPr>
              <a:t>}</a:t>
            </a:r>
            <a:endParaRPr lang="en-GB" sz="1100" dirty="0">
              <a:latin typeface="Calibri"/>
              <a:ea typeface="Calibri"/>
              <a:cs typeface="Times New Roman"/>
            </a:endParaRPr>
          </a:p>
          <a:p>
            <a:pPr>
              <a:defRPr/>
            </a:pPr>
            <a:r>
              <a:rPr lang="en-US" sz="1100" dirty="0">
                <a:latin typeface="Courier New"/>
                <a:ea typeface="Times New Roman"/>
              </a:rPr>
              <a:t>}</a:t>
            </a:r>
            <a:endParaRPr lang="en-US" sz="1100" dirty="0"/>
          </a:p>
        </p:txBody>
      </p:sp>
      <p:sp>
        <p:nvSpPr>
          <p:cNvPr id="95239" name="Text Box 4"/>
          <p:cNvSpPr txBox="1">
            <a:spLocks noChangeArrowheads="1"/>
          </p:cNvSpPr>
          <p:nvPr/>
        </p:nvSpPr>
        <p:spPr bwMode="auto">
          <a:xfrm>
            <a:off x="2209800" y="17526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63139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Converting Nullable Types 4-4 </a:t>
            </a:r>
          </a:p>
        </p:txBody>
      </p:sp>
      <p:sp>
        <p:nvSpPr>
          <p:cNvPr id="706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400" dirty="0">
                <a:latin typeface="Calibri" panose="020F0502020204030204" pitchFamily="34" charset="0"/>
              </a:rPr>
              <a:t>In the code:</a:t>
            </a:r>
          </a:p>
          <a:p>
            <a:pPr lvl="1">
              <a:defRPr/>
            </a:pPr>
            <a:r>
              <a:rPr lang="en-US" sz="2000" dirty="0">
                <a:latin typeface="Calibri" panose="020F0502020204030204" pitchFamily="34" charset="0"/>
              </a:rPr>
              <a:t>The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numOne</a:t>
            </a:r>
            <a:r>
              <a:rPr lang="en-US" sz="2000" b="1" dirty="0">
                <a:latin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</a:rPr>
              <a:t>and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resultOne</a:t>
            </a:r>
            <a:r>
              <a:rPr lang="en-US" sz="2000" b="1" dirty="0">
                <a:latin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</a:rPr>
              <a:t>variables are declared as null. </a:t>
            </a:r>
          </a:p>
          <a:p>
            <a:pPr lvl="1">
              <a:defRPr/>
            </a:pPr>
            <a:r>
              <a:rPr lang="en-US" sz="2000" dirty="0">
                <a:latin typeface="Calibri" panose="020F0502020204030204" pitchFamily="34" charset="0"/>
              </a:rPr>
              <a:t>The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HasValue</a:t>
            </a:r>
            <a:r>
              <a:rPr lang="en-US" sz="2000" dirty="0">
                <a:latin typeface="Calibri" panose="020F0502020204030204" pitchFamily="34" charset="0"/>
              </a:rPr>
              <a:t> property is being used to check whether the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resultOne </a:t>
            </a:r>
            <a:r>
              <a:rPr lang="en-US" sz="2000" dirty="0">
                <a:latin typeface="Calibri" panose="020F0502020204030204" pitchFamily="34" charset="0"/>
              </a:rPr>
              <a:t>variable is of a null type. </a:t>
            </a:r>
          </a:p>
          <a:p>
            <a:pPr lvl="1">
              <a:defRPr/>
            </a:pPr>
            <a:r>
              <a:rPr lang="en-US" sz="2000" dirty="0">
                <a:latin typeface="Calibri" panose="020F0502020204030204" pitchFamily="34" charset="0"/>
              </a:rPr>
              <a:t>Then,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numOne</a:t>
            </a:r>
            <a:r>
              <a:rPr lang="en-US" sz="2000" b="1" dirty="0">
                <a:latin typeface="Calibri" panose="020F0502020204030204" pitchFamily="34" charset="0"/>
              </a:rPr>
              <a:t> </a:t>
            </a:r>
            <a:r>
              <a:rPr lang="en-US" sz="2000" dirty="0">
                <a:latin typeface="Calibri" panose="020F0502020204030204" pitchFamily="34" charset="0"/>
              </a:rPr>
              <a:t>is assigned the value 10, which is of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alibri" panose="020F0502020204030204" pitchFamily="34" charset="0"/>
              </a:rPr>
              <a:t> type stored in a nullable type. </a:t>
            </a:r>
          </a:p>
          <a:p>
            <a:pPr lvl="1">
              <a:defRPr/>
            </a:pPr>
            <a:r>
              <a:rPr lang="en-US" sz="2000" dirty="0">
                <a:latin typeface="Calibri" panose="020F0502020204030204" pitchFamily="34" charset="0"/>
              </a:rPr>
              <a:t>The values in both the variables are added and the result is stored in the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result </a:t>
            </a:r>
            <a:r>
              <a:rPr lang="en-US" sz="2000" dirty="0">
                <a:latin typeface="Calibri" panose="020F0502020204030204" pitchFamily="34" charset="0"/>
              </a:rPr>
              <a:t>variable of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alibri" panose="020F0502020204030204" pitchFamily="34" charset="0"/>
              </a:rPr>
              <a:t> type. </a:t>
            </a:r>
          </a:p>
          <a:p>
            <a:pPr lvl="1">
              <a:defRPr/>
            </a:pPr>
            <a:r>
              <a:rPr lang="en-US" sz="2000" dirty="0">
                <a:latin typeface="Calibri" panose="020F0502020204030204" pitchFamily="34" charset="0"/>
              </a:rPr>
              <a:t>This is explicit conversion.</a:t>
            </a:r>
          </a:p>
          <a:p>
            <a:pPr>
              <a:defRPr/>
            </a:pPr>
            <a:endParaRPr lang="en-US" sz="1800" dirty="0">
              <a:latin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GB" sz="1800" dirty="0">
              <a:latin typeface="Arial" panose="020B0604020202020204" pitchFamily="34" charset="0"/>
            </a:endParaRPr>
          </a:p>
          <a:p>
            <a:pPr indent="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Value of resultOne: null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indent="0">
              <a:buNone/>
              <a:defRPr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Value of resultTwo after explicit conversion: 30</a:t>
            </a:r>
            <a:endParaRPr lang="en-GB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EC363E45-357F-46DB-A657-E25F0FDF6702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65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6261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96262" name="Content Placeholder 2"/>
          <p:cNvSpPr txBox="1">
            <a:spLocks/>
          </p:cNvSpPr>
          <p:nvPr/>
        </p:nvSpPr>
        <p:spPr bwMode="auto">
          <a:xfrm>
            <a:off x="2133600" y="1752601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4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4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4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Tx/>
              <a:buNone/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800">
              <a:latin typeface="Calibri" panose="020F0502020204030204" pitchFamily="34" charset="0"/>
            </a:endParaRPr>
          </a:p>
          <a:p>
            <a:pPr>
              <a:buClr>
                <a:srgbClr val="10253F"/>
              </a:buClr>
              <a:buSzTx/>
              <a:buFont typeface="Wingdings" panose="05000000000000000000" pitchFamily="2" charset="2"/>
              <a:buChar char="q"/>
            </a:pPr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96263" name="Text Box 4"/>
          <p:cNvSpPr txBox="1">
            <a:spLocks noChangeArrowheads="1"/>
          </p:cNvSpPr>
          <p:nvPr/>
        </p:nvSpPr>
        <p:spPr bwMode="auto">
          <a:xfrm>
            <a:off x="328750" y="3271043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0299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/>
            </a:r>
            <a:br>
              <a:rPr lang="en-US" altLang="en-US" smtClean="0">
                <a:latin typeface="Calibri" panose="020F0502020204030204" pitchFamily="34" charset="0"/>
              </a:rPr>
            </a:br>
            <a:r>
              <a:rPr lang="en-US" altLang="en-US" smtClean="0">
                <a:latin typeface="Calibri" panose="020F0502020204030204" pitchFamily="34" charset="0"/>
              </a:rPr>
              <a:t>Boxing Nullable Types 1-2 </a:t>
            </a:r>
            <a:br>
              <a:rPr lang="en-US" altLang="en-US" smtClean="0">
                <a:latin typeface="Calibri" panose="020F0502020204030204" pitchFamily="34" charset="0"/>
              </a:rPr>
            </a:br>
            <a:endParaRPr lang="en-US" altLang="en-US" smtClean="0">
              <a:latin typeface="Calibri" panose="020F0502020204030204" pitchFamily="34" charset="0"/>
            </a:endParaRPr>
          </a:p>
        </p:txBody>
      </p:sp>
      <p:sp>
        <p:nvSpPr>
          <p:cNvPr id="972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smtClean="0">
              <a:latin typeface="Arial" panose="020B0604020202020204" pitchFamily="34" charset="0"/>
            </a:endParaRPr>
          </a:p>
          <a:p>
            <a:endParaRPr lang="en-US" altLang="en-US" smtClean="0">
              <a:latin typeface="Arial" panose="020B0604020202020204" pitchFamily="34" charset="0"/>
            </a:endParaRPr>
          </a:p>
          <a:p>
            <a:endParaRPr lang="en-US" altLang="en-US" smtClean="0">
              <a:latin typeface="Arial" panose="020B0604020202020204" pitchFamily="34" charset="0"/>
            </a:endParaRPr>
          </a:p>
          <a:p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9728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A4EBBDDC-E86D-417E-BC0B-0C847A386407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66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7285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1752600" y="808038"/>
            <a:ext cx="8229600" cy="4525962"/>
          </a:xfrm>
          <a:prstGeom prst="rect">
            <a:avLst/>
          </a:prstGeom>
          <a:noFill/>
          <a:ln>
            <a:noFill/>
          </a:ln>
          <a:extLst/>
        </p:spPr>
        <p:txBody>
          <a:bodyPr/>
          <a:lstStyle/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An instance of the </a:t>
            </a:r>
            <a:r>
              <a:rPr lang="en-US" sz="2000" dirty="0">
                <a:cs typeface="Courier New" pitchFamily="49" charset="0"/>
              </a:rPr>
              <a:t>object</a:t>
            </a:r>
            <a:r>
              <a:rPr lang="en-US" sz="2000" dirty="0">
                <a:latin typeface="Calibri" pitchFamily="34" charset="0"/>
              </a:rPr>
              <a:t> type can be created as a nullable type that can hold both null and non-null values. 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The instance can be boxed only if it holds a non-null value and the </a:t>
            </a:r>
            <a:r>
              <a:rPr lang="en-US" sz="2000" dirty="0">
                <a:cs typeface="Courier New" pitchFamily="49" charset="0"/>
              </a:rPr>
              <a:t>HasValue</a:t>
            </a:r>
            <a:r>
              <a:rPr lang="en-US" sz="2000" dirty="0">
                <a:latin typeface="Calibri" pitchFamily="34" charset="0"/>
              </a:rPr>
              <a:t> property returns true. 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In this case, only the data type of the nullable variable is converted to type </a:t>
            </a:r>
            <a:r>
              <a:rPr lang="en-US" sz="2000" dirty="0">
                <a:cs typeface="Courier New" pitchFamily="49" charset="0"/>
              </a:rPr>
              <a:t>object</a:t>
            </a:r>
            <a:r>
              <a:rPr lang="en-US" sz="2000" dirty="0">
                <a:latin typeface="Calibri" pitchFamily="34" charset="0"/>
              </a:rPr>
              <a:t>. </a:t>
            </a: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While boxing, if the </a:t>
            </a:r>
            <a:r>
              <a:rPr lang="en-US" sz="2000" dirty="0">
                <a:cs typeface="Courier New" pitchFamily="49" charset="0"/>
              </a:rPr>
              <a:t>HasValue</a:t>
            </a:r>
            <a:r>
              <a:rPr lang="en-US" sz="2000" dirty="0">
                <a:latin typeface="Calibri" pitchFamily="34" charset="0"/>
              </a:rPr>
              <a:t> property returns false, the object is assigned a null value. </a:t>
            </a:r>
            <a:endParaRPr lang="en-GB" sz="2000" dirty="0">
              <a:latin typeface="Calibri" pitchFamily="34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</a:rPr>
              <a:t>The following code demonstrates how to box nullable types: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GB" sz="1200" dirty="0"/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10253F"/>
              </a:buClr>
              <a:buFont typeface="Wingdings" panose="05000000000000000000" pitchFamily="2" charset="2"/>
              <a:buChar char="q"/>
              <a:defRPr/>
            </a:pPr>
            <a:endParaRPr lang="en-US" sz="1200" dirty="0">
              <a:latin typeface="Calibri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rgbClr val="10253F"/>
              </a:buClr>
              <a:buFont typeface="Wingdings" panose="05000000000000000000" pitchFamily="2" charset="2"/>
              <a:buChar char="q"/>
              <a:defRPr/>
            </a:pPr>
            <a:endParaRPr lang="en-US" sz="1600" dirty="0">
              <a:latin typeface="Calibri" pitchFamily="34" charset="0"/>
            </a:endParaRP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3810000" y="3200400"/>
            <a:ext cx="6400800" cy="32004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using System;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class Boxing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{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40005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static void Main(string[] args)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40005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8001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int? number = null;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8001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object objOne = number;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8001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if (objOne != null)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8001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11430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Console.WriteLine("Value of object one: " +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11430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objOne);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8001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}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8001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else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8001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{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11430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Console.WriteLine("Value of object one: null");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indent="800100" algn="just">
              <a:defRPr/>
            </a:pPr>
            <a:r>
              <a:rPr lang="en-US" sz="1200" dirty="0">
                <a:latin typeface="Courier New"/>
                <a:ea typeface="Times New Roman"/>
                <a:cs typeface="Times New Roman"/>
              </a:rPr>
              <a:t>} </a:t>
            </a:r>
            <a:endParaRPr lang="en-GB" sz="1200" dirty="0">
              <a:latin typeface="Calibri"/>
              <a:ea typeface="Calibri"/>
              <a:cs typeface="Times New Roman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/>
          </a:p>
        </p:txBody>
      </p:sp>
      <p:sp>
        <p:nvSpPr>
          <p:cNvPr id="97288" name="Text Box 4"/>
          <p:cNvSpPr txBox="1">
            <a:spLocks noChangeArrowheads="1"/>
          </p:cNvSpPr>
          <p:nvPr/>
        </p:nvSpPr>
        <p:spPr bwMode="auto">
          <a:xfrm>
            <a:off x="2209800" y="32004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230126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98307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9E6B19F2-2D1C-4089-9A27-E205A89F87D9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67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8308" name="Footer Placeholder 9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1524000" y="0"/>
            <a:ext cx="9144000" cy="685800"/>
          </a:xfrm>
          <a:prstGeom prst="rect">
            <a:avLst/>
          </a:prstGeom>
          <a:noFill/>
          <a:ln>
            <a:noFill/>
          </a:ln>
          <a:extLst/>
        </p:spPr>
        <p:txBody>
          <a:bodyPr anchor="ctr"/>
          <a:lstStyle/>
          <a:p>
            <a:pPr algn="r">
              <a:defRPr/>
            </a:pPr>
            <a:endParaRPr lang="en-US" sz="3600" dirty="0">
              <a:solidFill>
                <a:schemeClr val="bg1"/>
              </a:solidFill>
              <a:latin typeface="Calibri" pitchFamily="34" charset="0"/>
              <a:ea typeface="+mj-ea"/>
              <a:cs typeface="+mj-cs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2133600" y="990600"/>
            <a:ext cx="7924800" cy="25146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indent="8001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double? value = 10.26;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8001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object objTwo = value;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8001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if (objTwo != null)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8001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10858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Console.WriteLine("Value of object two: " +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10858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objTwo);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8001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8001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else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8001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{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10858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Console.WriteLine("Value of object two: null");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80010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indent="400050" algn="just"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>
              <a:defRPr/>
            </a:pPr>
            <a:r>
              <a:rPr lang="en-US" sz="1200" dirty="0">
                <a:ea typeface="Times New Roman"/>
                <a:cs typeface="Courier New" pitchFamily="49" charset="0"/>
              </a:rPr>
              <a:t>}</a:t>
            </a:r>
            <a:r>
              <a:rPr lang="en-US" sz="1200" dirty="0">
                <a:ea typeface="Calibri"/>
                <a:cs typeface="Courier New" pitchFamily="49" charset="0"/>
              </a:rPr>
              <a:t> </a:t>
            </a:r>
            <a:endParaRPr lang="en-GB" sz="1200" dirty="0">
              <a:ea typeface="Calibri"/>
              <a:cs typeface="Courier New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1752600" y="758826"/>
            <a:ext cx="8458200" cy="595471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>
              <a:latin typeface="Calibri" pitchFamily="34" charset="0"/>
              <a:cs typeface="Arial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  <a:cs typeface="Arial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US" sz="2000" dirty="0">
              <a:latin typeface="Calibri" pitchFamily="34" charset="0"/>
              <a:cs typeface="Arial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US" sz="2000" dirty="0">
                <a:latin typeface="Calibri" pitchFamily="34" charset="0"/>
                <a:cs typeface="Arial" charset="0"/>
              </a:rPr>
              <a:t>In the code: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US" sz="18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The </a:t>
            </a:r>
            <a:r>
              <a:rPr lang="en-US" sz="1800" b="1" dirty="0">
                <a:cs typeface="Courier New" pitchFamily="49" charset="0"/>
              </a:rPr>
              <a:t>number</a:t>
            </a:r>
            <a:r>
              <a:rPr lang="en-US" sz="18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variable declared as nullable is boxed and its value is stored in </a:t>
            </a:r>
            <a:r>
              <a:rPr lang="en-US" sz="1800" b="1" dirty="0">
                <a:cs typeface="Courier New" pitchFamily="49" charset="0"/>
              </a:rPr>
              <a:t>objOne</a:t>
            </a:r>
            <a:r>
              <a:rPr lang="en-US" sz="18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as null.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US" sz="18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The </a:t>
            </a:r>
            <a:r>
              <a:rPr lang="en-US" sz="1800" b="1" dirty="0">
                <a:cs typeface="Courier New" pitchFamily="49" charset="0"/>
              </a:rPr>
              <a:t>value</a:t>
            </a:r>
            <a:r>
              <a:rPr lang="en-US" sz="18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variable declared as nullable is boxed and its value is stored in </a:t>
            </a:r>
            <a:r>
              <a:rPr lang="en-US" sz="1800" b="1" dirty="0">
                <a:cs typeface="Courier New" pitchFamily="49" charset="0"/>
              </a:rPr>
              <a:t>objTwo</a:t>
            </a:r>
            <a:r>
              <a:rPr lang="en-US" sz="1800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as 10.26.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defRPr/>
            </a:pPr>
            <a:endParaRPr lang="en-US" sz="1800" dirty="0"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defRPr/>
            </a:pPr>
            <a:endParaRPr lang="en-US" sz="1800" dirty="0">
              <a:latin typeface="Calibri" pitchFamily="34" charset="0"/>
              <a:ea typeface="Calibri" pitchFamily="34" charset="0"/>
              <a:cs typeface="Times New Roman" pitchFamily="18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r>
              <a:rPr lang="en-US" sz="1800" dirty="0">
                <a:cs typeface="Courier New" pitchFamily="49" charset="0"/>
              </a:rPr>
              <a:t> Value of object one: null</a:t>
            </a:r>
            <a:endParaRPr lang="en-GB" sz="1800" dirty="0">
              <a:cs typeface="Courier New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Font typeface="Wingdings" pitchFamily="2" charset="2"/>
              <a:buNone/>
              <a:defRPr/>
            </a:pPr>
            <a:r>
              <a:rPr lang="en-US" sz="1800" dirty="0">
                <a:cs typeface="Courier New" pitchFamily="49" charset="0"/>
              </a:rPr>
              <a:t> Value of object two: 10.26</a:t>
            </a:r>
            <a:endParaRPr lang="en-GB" sz="1800" dirty="0">
              <a:cs typeface="Courier New" pitchFamily="49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endParaRPr lang="en-GB" sz="1800" dirty="0">
              <a:latin typeface="Calibri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98312" name="Text Box 4"/>
          <p:cNvSpPr txBox="1">
            <a:spLocks noChangeArrowheads="1"/>
          </p:cNvSpPr>
          <p:nvPr/>
        </p:nvSpPr>
        <p:spPr bwMode="auto">
          <a:xfrm>
            <a:off x="1981200" y="52578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  <p:sp>
        <p:nvSpPr>
          <p:cNvPr id="983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/>
            </a:r>
            <a:br>
              <a:rPr lang="en-US" altLang="en-US" smtClean="0">
                <a:latin typeface="Calibri" panose="020F0502020204030204" pitchFamily="34" charset="0"/>
              </a:rPr>
            </a:br>
            <a:r>
              <a:rPr lang="en-US" altLang="en-US" smtClean="0">
                <a:latin typeface="Calibri" panose="020F0502020204030204" pitchFamily="34" charset="0"/>
              </a:rPr>
              <a:t>Boxing Nullable Types 2-2 </a:t>
            </a:r>
            <a:br>
              <a:rPr lang="en-US" altLang="en-US" smtClean="0">
                <a:latin typeface="Calibri" panose="020F0502020204030204" pitchFamily="34" charset="0"/>
              </a:rPr>
            </a:br>
            <a:endParaRPr lang="en-US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727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mtClean="0">
                <a:latin typeface="Calibri" panose="020F0502020204030204" pitchFamily="34" charset="0"/>
              </a:rPr>
              <a:t>Summary</a:t>
            </a:r>
          </a:p>
        </p:txBody>
      </p:sp>
      <p:sp>
        <p:nvSpPr>
          <p:cNvPr id="993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altLang="en-US" sz="2000">
                <a:latin typeface="Calibri" panose="020F0502020204030204" pitchFamily="34" charset="0"/>
                <a:cs typeface="Arial" panose="020B0604020202020204" pitchFamily="34" charset="0"/>
              </a:rPr>
              <a:t>Anonymous methods allow you to pass a block of unnamed code as a parameter to a delegate. </a:t>
            </a:r>
          </a:p>
          <a:p>
            <a:r>
              <a:rPr lang="en-GB" altLang="en-US" sz="2000">
                <a:latin typeface="Calibri" panose="020F0502020204030204" pitchFamily="34" charset="0"/>
                <a:cs typeface="Arial" panose="020B0604020202020204" pitchFamily="34" charset="0"/>
              </a:rPr>
              <a:t>Extension methods allow you to extend different types with additional static methods. </a:t>
            </a:r>
          </a:p>
          <a:p>
            <a:r>
              <a:rPr lang="en-GB" altLang="en-US" sz="2000">
                <a:latin typeface="Calibri" panose="020F0502020204030204" pitchFamily="34" charset="0"/>
                <a:cs typeface="Arial" panose="020B0604020202020204" pitchFamily="34" charset="0"/>
              </a:rPr>
              <a:t>You can create an instance of a class without having to write code for the class beforehand by using a new feature called anonymous types. </a:t>
            </a:r>
          </a:p>
          <a:p>
            <a:r>
              <a:rPr lang="en-GB" altLang="en-US" sz="2000">
                <a:latin typeface="Calibri" panose="020F0502020204030204" pitchFamily="34" charset="0"/>
                <a:cs typeface="Arial" panose="020B0604020202020204" pitchFamily="34" charset="0"/>
              </a:rPr>
              <a:t>Partial types allow you to split the definitions of classes, structs, and interfaces to store them in different C# files. </a:t>
            </a:r>
          </a:p>
          <a:p>
            <a:r>
              <a:rPr lang="en-GB" altLang="en-US" sz="2000">
                <a:latin typeface="Calibri" panose="020F0502020204030204" pitchFamily="34" charset="0"/>
                <a:cs typeface="Arial" panose="020B0604020202020204" pitchFamily="34" charset="0"/>
              </a:rPr>
              <a:t>You can define partial types using the partial keyword.</a:t>
            </a:r>
          </a:p>
          <a:p>
            <a:r>
              <a:rPr lang="en-GB" altLang="en-US" sz="2000">
                <a:latin typeface="Calibri" panose="020F0502020204030204" pitchFamily="34" charset="0"/>
                <a:cs typeface="Arial" panose="020B0604020202020204" pitchFamily="34" charset="0"/>
              </a:rPr>
              <a:t>Nullable types allow you to assign null values to the value types. </a:t>
            </a:r>
          </a:p>
          <a:p>
            <a:r>
              <a:rPr lang="en-GB" altLang="en-US" sz="2000">
                <a:latin typeface="Calibri" panose="020F0502020204030204" pitchFamily="34" charset="0"/>
                <a:cs typeface="Arial" panose="020B0604020202020204" pitchFamily="34" charset="0"/>
              </a:rPr>
              <a:t>Nullable types provide two public read-only properties, </a:t>
            </a:r>
            <a:r>
              <a:rPr lang="en-GB" altLang="en-US" sz="2000">
                <a:latin typeface="Calibri" panose="020F0502020204030204" pitchFamily="34" charset="0"/>
                <a:cs typeface="Courier New" panose="02070309020205020404" pitchFamily="49" charset="0"/>
              </a:rPr>
              <a:t>HasValue</a:t>
            </a:r>
            <a:r>
              <a:rPr lang="en-GB" altLang="en-US" sz="2000">
                <a:latin typeface="Calibri" panose="020F0502020204030204" pitchFamily="34" charset="0"/>
                <a:cs typeface="Arial" panose="020B0604020202020204" pitchFamily="34" charset="0"/>
              </a:rPr>
              <a:t> and </a:t>
            </a:r>
            <a:r>
              <a:rPr lang="en-GB" altLang="en-US" sz="2000">
                <a:latin typeface="Calibri" panose="020F0502020204030204" pitchFamily="34" charset="0"/>
                <a:cs typeface="Courier New" panose="02070309020205020404" pitchFamily="49" charset="0"/>
              </a:rPr>
              <a:t>Value</a:t>
            </a:r>
            <a:r>
              <a:rPr lang="en-GB" altLang="en-US" sz="2000">
                <a:latin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endParaRPr lang="en-GB" altLang="en-US">
              <a:latin typeface="Calibri" panose="020F0502020204030204" pitchFamily="34" charset="0"/>
            </a:endParaRPr>
          </a:p>
        </p:txBody>
      </p:sp>
      <p:sp>
        <p:nvSpPr>
          <p:cNvPr id="99332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B8BA18F4-3A2C-4690-8F69-3ECF6F476528}" type="slidenum"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68</a:t>
            </a:fld>
            <a:endParaRPr lang="en-US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9333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225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2743200" y="1752600"/>
            <a:ext cx="6975460" cy="7078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b="1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THANKS </a:t>
            </a:r>
            <a:r>
              <a:rPr lang="en-US" sz="40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FOR </a:t>
            </a:r>
            <a:r>
              <a:rPr lang="en-US" sz="4000" b="1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WATCHING </a:t>
            </a:r>
            <a:r>
              <a:rPr lang="en-US" sz="40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latin typeface="Calibri"/>
                <a:ea typeface="Calibri"/>
                <a:cs typeface="Calibri"/>
                <a:sym typeface="Calibri"/>
              </a:rPr>
              <a:pPr>
                <a:buSzPct val="25000"/>
              </a:pPr>
              <a:t>69</a:t>
            </a:fld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 Creating Anonymous Methods 3-3</a:t>
            </a:r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400">
                <a:latin typeface="Calibri" panose="020F0502020204030204" pitchFamily="34" charset="0"/>
              </a:rPr>
              <a:t>In the code: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A delegate named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Display</a:t>
            </a:r>
            <a:r>
              <a:rPr lang="en-US" altLang="en-US" sz="2000">
                <a:latin typeface="Calibri" panose="020F0502020204030204" pitchFamily="34" charset="0"/>
              </a:rPr>
              <a:t> is created. 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The delegate </a:t>
            </a:r>
            <a:r>
              <a:rPr lang="en-US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Display</a:t>
            </a:r>
            <a:r>
              <a:rPr lang="en-US" altLang="en-US" sz="2000">
                <a:latin typeface="Calibri" panose="020F0502020204030204" pitchFamily="34" charset="0"/>
              </a:rPr>
              <a:t> is instantiated with an anonymous method.</a:t>
            </a:r>
          </a:p>
          <a:p>
            <a:pPr lvl="1"/>
            <a:r>
              <a:rPr lang="en-US" altLang="en-US" sz="2000">
                <a:latin typeface="Calibri" panose="020F0502020204030204" pitchFamily="34" charset="0"/>
              </a:rPr>
              <a:t>When the delegate is called, it is the anonymous block of code that will execute.</a:t>
            </a:r>
            <a:endParaRPr lang="en-GB" altLang="en-US" sz="2000">
              <a:latin typeface="Calibri" panose="020F0502020204030204" pitchFamily="34" charset="0"/>
            </a:endParaRPr>
          </a:p>
          <a:p>
            <a:pPr lvl="1">
              <a:buFont typeface="Wingdings 2" panose="05020102010507070707" pitchFamily="18" charset="2"/>
              <a:buNone/>
            </a:pPr>
            <a:endParaRPr lang="en-US" altLang="en-US" sz="2000">
              <a:latin typeface="Calibri" panose="020F0502020204030204" pitchFamily="34" charset="0"/>
            </a:endParaRPr>
          </a:p>
          <a:p>
            <a:pPr lvl="1">
              <a:buFont typeface="Wingdings 2" panose="05020102010507070707" pitchFamily="18" charset="2"/>
              <a:buNone/>
            </a:pPr>
            <a:r>
              <a:rPr lang="en-US" altLang="en-US" sz="2000">
                <a:latin typeface="Calibri" panose="020F0502020204030204" pitchFamily="34" charset="0"/>
              </a:rPr>
              <a:t> </a:t>
            </a:r>
            <a:endParaRPr lang="en-GB" altLang="en-US" sz="20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 This illustrates an anonymous method</a:t>
            </a:r>
            <a:endParaRPr lang="en-GB" altLang="en-US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altLang="en-US" sz="2000">
              <a:latin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GB" altLang="en-US" sz="1800">
              <a:latin typeface="Calibri" panose="020F0502020204030204" pitchFamily="34" charset="0"/>
            </a:endParaRPr>
          </a:p>
          <a:p>
            <a:endParaRPr lang="en-US" altLang="en-US" sz="1800">
              <a:latin typeface="Calibri" panose="020F0502020204030204" pitchFamily="34" charset="0"/>
            </a:endParaRPr>
          </a:p>
          <a:p>
            <a:endParaRPr lang="en-US" altLang="en-US" smtClean="0">
              <a:latin typeface="Arial" panose="020B0604020202020204" pitchFamily="34" charset="0"/>
            </a:endParaRPr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543DFBD2-04C1-402E-8DC0-597076B52012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7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6389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16390" name="Text Box 4"/>
          <p:cNvSpPr txBox="1">
            <a:spLocks noChangeArrowheads="1"/>
          </p:cNvSpPr>
          <p:nvPr/>
        </p:nvSpPr>
        <p:spPr bwMode="auto">
          <a:xfrm>
            <a:off x="2209800" y="2514600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13352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 Referencing Multiple Anonymous Methods 1-2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>
                <a:latin typeface="Calibri" panose="020F0502020204030204" pitchFamily="34" charset="0"/>
              </a:rPr>
              <a:t>C# allows you to create and instantiate a delegate that can reference multiple anonymous methods.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This is done using the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+=</a:t>
            </a:r>
            <a:r>
              <a:rPr lang="en-US" altLang="en-US" sz="2000">
                <a:latin typeface="Calibri" panose="020F0502020204030204" pitchFamily="34" charset="0"/>
              </a:rPr>
              <a:t> operator. </a:t>
            </a:r>
          </a:p>
          <a:p>
            <a:r>
              <a:rPr lang="en-US" altLang="en-US" sz="2000">
                <a:latin typeface="Calibri" panose="020F0502020204030204" pitchFamily="34" charset="0"/>
              </a:rPr>
              <a:t>The </a:t>
            </a:r>
            <a:r>
              <a:rPr lang="en-US" alt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+=</a:t>
            </a:r>
            <a:r>
              <a:rPr lang="en-US" altLang="en-US" sz="2000">
                <a:latin typeface="Calibri" panose="020F0502020204030204" pitchFamily="34" charset="0"/>
              </a:rPr>
              <a:t> operator is used to add additional references to either named or anonymous methods after instantiating the delegate.</a:t>
            </a:r>
            <a:endParaRPr lang="en-GB" altLang="en-US" sz="2000">
              <a:latin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</a:rPr>
              <a:t>The following code shows how one delegate instance can reference several anonymous methods:</a:t>
            </a:r>
            <a:endParaRPr lang="en-GB" altLang="en-US" sz="2000">
              <a:latin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</a:endParaRPr>
          </a:p>
          <a:p>
            <a:endParaRPr lang="en-US" altLang="en-US" sz="3600">
              <a:latin typeface="Arial" panose="020B0604020202020204" pitchFamily="34" charset="0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F8BBC0B4-062C-46C5-A27F-C66F93ED7563}" type="slidenum"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8</a:t>
            </a:fld>
            <a:endParaRPr lang="en-IN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7413" name="Footer Placeholder 6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3810000" y="3429000"/>
            <a:ext cx="6248400" cy="26670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using System;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class MultipleAnonymousMethods</a:t>
            </a:r>
          </a:p>
          <a:p>
            <a:pPr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40005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delegate void Display(); </a:t>
            </a:r>
          </a:p>
          <a:p>
            <a:pPr indent="40005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static void Main(string[] args) </a:t>
            </a:r>
          </a:p>
          <a:p>
            <a:pPr indent="40005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8001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//delegate instantiated with one anonymous </a:t>
            </a:r>
          </a:p>
          <a:p>
            <a:pPr indent="8001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// method reference </a:t>
            </a:r>
          </a:p>
          <a:p>
            <a:pPr indent="8001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Display objDisp = delegate() </a:t>
            </a:r>
          </a:p>
          <a:p>
            <a:pPr indent="8001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{ </a:t>
            </a:r>
          </a:p>
          <a:p>
            <a:pPr indent="108585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Console.WriteLine(“This illustrates one anonymous </a:t>
            </a:r>
          </a:p>
          <a:p>
            <a:pPr indent="108585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 method”); </a:t>
            </a:r>
          </a:p>
          <a:p>
            <a:pPr indent="800100">
              <a:defRPr/>
            </a:pPr>
            <a:r>
              <a:rPr lang="en-GB" sz="1200" dirty="0">
                <a:ea typeface="Calibri"/>
                <a:cs typeface="Courier New" pitchFamily="49" charset="0"/>
              </a:rPr>
              <a:t>}; 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200" dirty="0"/>
          </a:p>
        </p:txBody>
      </p:sp>
      <p:sp>
        <p:nvSpPr>
          <p:cNvPr id="17415" name="Text Box 4"/>
          <p:cNvSpPr txBox="1">
            <a:spLocks noChangeArrowheads="1"/>
          </p:cNvSpPr>
          <p:nvPr/>
        </p:nvSpPr>
        <p:spPr bwMode="auto">
          <a:xfrm>
            <a:off x="2209800" y="33528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Snippet</a:t>
            </a:r>
          </a:p>
        </p:txBody>
      </p:sp>
    </p:spTree>
    <p:extLst>
      <p:ext uri="{BB962C8B-B14F-4D97-AF65-F5344CB8AC3E}">
        <p14:creationId xmlns:p14="http://schemas.microsoft.com/office/powerpoint/2010/main" val="1378255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Calibri" panose="020F0502020204030204" pitchFamily="34" charset="0"/>
              </a:rPr>
              <a:t>Referencing Multiple Anonymous Methods 2-2</a:t>
            </a:r>
            <a:endParaRPr lang="en-GB" altLang="en-US" smtClean="0">
              <a:latin typeface="Arial" panose="020B0604020202020204" pitchFamily="34" charset="0"/>
            </a:endParaRPr>
          </a:p>
        </p:txBody>
      </p:sp>
      <p:sp>
        <p:nvSpPr>
          <p:cNvPr id="18435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9677400" y="6629401"/>
            <a:ext cx="776288" cy="16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fld id="{1D3407BC-0057-4AF3-BE6D-CFAE365CC6AC}" type="slidenum"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pPr>
                <a:spcBef>
                  <a:spcPct val="50000"/>
                </a:spcBef>
                <a:buClrTx/>
                <a:buSzTx/>
                <a:buFontTx/>
                <a:buNone/>
              </a:pPr>
              <a:t>9</a:t>
            </a:fld>
            <a:endParaRPr lang="en-US" altLang="en-US" sz="12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8436" name="Footer Placeholder 7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IN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Building Applications Using C# / Session 14</a:t>
            </a:r>
            <a:r>
              <a:rPr lang="en-US" altLang="en-US" sz="1200">
                <a:solidFill>
                  <a:schemeClr val="bg1"/>
                </a:solidFill>
                <a:latin typeface="Calibri" panose="020F0502020204030204" pitchFamily="34" charset="0"/>
              </a:rPr>
              <a:t> </a:t>
            </a: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2057400" y="1066800"/>
            <a:ext cx="7848600" cy="1828800"/>
          </a:xfrm>
          <a:prstGeom prst="rect">
            <a:avLst/>
          </a:prstGeom>
          <a:solidFill>
            <a:srgbClr val="FFEDA3">
              <a:alpha val="39999"/>
            </a:srgbClr>
          </a:solidFill>
          <a:ln w="12700" algn="ctr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indent="800100"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//delegate instantiated with another anonymous method </a:t>
            </a:r>
          </a:p>
          <a:p>
            <a:pPr indent="800100"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// reference </a:t>
            </a:r>
          </a:p>
          <a:p>
            <a:pPr indent="800100"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objDisp += delegate() </a:t>
            </a:r>
          </a:p>
          <a:p>
            <a:pPr indent="800100"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{ </a:t>
            </a:r>
          </a:p>
          <a:p>
            <a:pPr indent="1085850"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Console.WriteLine(“This illustrates another anonymous </a:t>
            </a:r>
          </a:p>
          <a:p>
            <a:pPr indent="1085850"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 method with the same delegate instance”); </a:t>
            </a:r>
          </a:p>
          <a:p>
            <a:pPr indent="800100"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}; </a:t>
            </a:r>
          </a:p>
          <a:p>
            <a:pPr indent="800100"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objDisp(); </a:t>
            </a:r>
          </a:p>
          <a:p>
            <a:pPr indent="400050"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}</a:t>
            </a:r>
          </a:p>
          <a:p>
            <a:pPr>
              <a:defRPr/>
            </a:pPr>
            <a:r>
              <a:rPr lang="en-GB" sz="1100" dirty="0">
                <a:ea typeface="Calibri"/>
                <a:cs typeface="Courier New" pitchFamily="49" charset="0"/>
              </a:rPr>
              <a:t>}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1752600" y="758826"/>
            <a:ext cx="8534400" cy="528161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GB" sz="2400" dirty="0">
              <a:latin typeface="Calibri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GB" sz="2400" dirty="0">
              <a:latin typeface="Calibri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GB" sz="2400" dirty="0">
              <a:latin typeface="Calibri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GB" sz="2400" dirty="0">
              <a:latin typeface="Calibri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endParaRPr lang="en-GB" sz="2400" dirty="0">
              <a:latin typeface="Calibri" pitchFamily="34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endParaRPr lang="en-GB" sz="2400" dirty="0">
              <a:latin typeface="Calibri" pitchFamily="34" charset="0"/>
            </a:endParaRPr>
          </a:p>
          <a:p>
            <a:pPr marL="342900" indent="-342900">
              <a:lnSpc>
                <a:spcPct val="70000"/>
              </a:lnSpc>
              <a:spcBef>
                <a:spcPct val="20000"/>
              </a:spcBef>
              <a:buClr>
                <a:srgbClr val="004E4C"/>
              </a:buClr>
              <a:buSzPct val="50000"/>
              <a:buFont typeface="Wingdings" pitchFamily="2" charset="2"/>
              <a:buChar char="u"/>
              <a:defRPr/>
            </a:pPr>
            <a:r>
              <a:rPr lang="en-GB" sz="2400" dirty="0">
                <a:latin typeface="Calibri" pitchFamily="34" charset="0"/>
              </a:rPr>
              <a:t>In the code:</a:t>
            </a:r>
          </a:p>
          <a:p>
            <a:pPr marL="742950" lvl="1" indent="-285750">
              <a:lnSpc>
                <a:spcPct val="7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r>
              <a:rPr lang="en-GB" sz="2000" dirty="0">
                <a:latin typeface="Calibri" pitchFamily="34" charset="0"/>
              </a:rPr>
              <a:t>An anonymous method is created during the delegate instantiation and another anonymous method is created and referenced by the delegate using the </a:t>
            </a:r>
            <a:r>
              <a:rPr lang="en-GB" sz="2000" dirty="0">
                <a:cs typeface="Courier New" panose="02070309020205020404" pitchFamily="49" charset="0"/>
              </a:rPr>
              <a:t>+=</a:t>
            </a:r>
            <a:r>
              <a:rPr lang="en-GB" sz="2000" dirty="0">
                <a:latin typeface="Calibri" pitchFamily="34" charset="0"/>
              </a:rPr>
              <a:t> operator.</a:t>
            </a:r>
          </a:p>
          <a:p>
            <a:pPr marL="742950" lvl="1" indent="-285750">
              <a:lnSpc>
                <a:spcPct val="7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endParaRPr lang="en-US" sz="2000" dirty="0">
              <a:latin typeface="Calibri" pitchFamily="34" charset="0"/>
            </a:endParaRPr>
          </a:p>
          <a:p>
            <a:pPr marL="742950" lvl="1" indent="-285750">
              <a:lnSpc>
                <a:spcPct val="7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endParaRPr lang="en-US" sz="2000" dirty="0">
              <a:latin typeface="Calibri" pitchFamily="34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r>
              <a:rPr lang="en-US" sz="2000" dirty="0">
                <a:cs typeface="Courier New" pitchFamily="49" charset="0"/>
              </a:rPr>
              <a:t>This illustrates one anonymous method</a:t>
            </a:r>
            <a:endParaRPr lang="en-GB" sz="2000" dirty="0">
              <a:cs typeface="Courier New" pitchFamily="49" charset="0"/>
            </a:endParaRP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defRPr/>
            </a:pPr>
            <a:r>
              <a:rPr lang="en-US" sz="2000" dirty="0">
                <a:cs typeface="Courier New" pitchFamily="49" charset="0"/>
              </a:rPr>
              <a:t>This illustrates another anonymous method with the same delegate instance</a:t>
            </a:r>
            <a:endParaRPr lang="en-GB" sz="2000" dirty="0">
              <a:cs typeface="Courier New" pitchFamily="49" charset="0"/>
            </a:endParaRPr>
          </a:p>
          <a:p>
            <a:pPr marL="742950" lvl="1" indent="-285750">
              <a:lnSpc>
                <a:spcPct val="70000"/>
              </a:lnSpc>
              <a:spcBef>
                <a:spcPct val="20000"/>
              </a:spcBef>
              <a:buClr>
                <a:srgbClr val="006666"/>
              </a:buClr>
              <a:buSzPct val="50000"/>
              <a:buFont typeface="Wingdings 2" pitchFamily="18" charset="2"/>
              <a:buChar char="²"/>
              <a:defRPr/>
            </a:pPr>
            <a:endParaRPr lang="en-GB" sz="2000" dirty="0">
              <a:latin typeface="Calibri" pitchFamily="34" charset="0"/>
            </a:endParaRPr>
          </a:p>
        </p:txBody>
      </p:sp>
      <p:sp>
        <p:nvSpPr>
          <p:cNvPr id="18439" name="Text Box 4"/>
          <p:cNvSpPr txBox="1">
            <a:spLocks noChangeArrowheads="1"/>
          </p:cNvSpPr>
          <p:nvPr/>
        </p:nvSpPr>
        <p:spPr bwMode="auto">
          <a:xfrm>
            <a:off x="1828800" y="4343401"/>
            <a:ext cx="1447800" cy="396875"/>
          </a:xfrm>
          <a:prstGeom prst="rect">
            <a:avLst/>
          </a:prstGeom>
          <a:solidFill>
            <a:srgbClr val="006699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4E4C"/>
              </a:buClr>
              <a:buSzPct val="50000"/>
              <a:buFont typeface="Wingdings" panose="05000000000000000000" pitchFamily="2" charset="2"/>
              <a:buChar char="u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66"/>
              </a:buClr>
              <a:buSzPct val="50000"/>
              <a:buFont typeface="Wingdings 2" panose="05020102010507070707" pitchFamily="18" charset="2"/>
              <a:buChar char="²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006666"/>
              </a:buClr>
              <a:buSzPct val="40000"/>
              <a:buFont typeface="Wingdings 2" panose="05020102010507070707" pitchFamily="18" charset="2"/>
              <a:buChar char="³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2000">
                <a:solidFill>
                  <a:schemeClr val="bg1"/>
                </a:solidFill>
                <a:latin typeface="Tahoma" panose="020B060403050404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91980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1048</TotalTime>
  <Words>7151</Words>
  <Application>Microsoft Office PowerPoint</Application>
  <PresentationFormat>Widescreen</PresentationFormat>
  <Paragraphs>1324</Paragraphs>
  <Slides>69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7" baseType="lpstr">
      <vt:lpstr>Wingdings</vt:lpstr>
      <vt:lpstr>Times New Roman</vt:lpstr>
      <vt:lpstr>Arial</vt:lpstr>
      <vt:lpstr>Wingdings 2</vt:lpstr>
      <vt:lpstr>Tahoma</vt:lpstr>
      <vt:lpstr>Calibri</vt:lpstr>
      <vt:lpstr>Courier New</vt:lpstr>
      <vt:lpstr>Office Theme</vt:lpstr>
      <vt:lpstr>PowerPoint Presentation</vt:lpstr>
      <vt:lpstr>Objectives</vt:lpstr>
      <vt:lpstr>Anonymous Methods </vt:lpstr>
      <vt:lpstr>Features</vt:lpstr>
      <vt:lpstr> Creating Anonymous Methods 1-3</vt:lpstr>
      <vt:lpstr> Creating Anonymous Methods 2-3</vt:lpstr>
      <vt:lpstr> Creating Anonymous Methods 3-3</vt:lpstr>
      <vt:lpstr> Referencing Multiple Anonymous Methods 1-2</vt:lpstr>
      <vt:lpstr>Referencing Multiple Anonymous Methods 2-2</vt:lpstr>
      <vt:lpstr> Outer Variables in Anonymous Methods </vt:lpstr>
      <vt:lpstr>Passing Parameters 1-2 </vt:lpstr>
      <vt:lpstr>Passing Parameters 2-2 </vt:lpstr>
      <vt:lpstr>Extension Methods 1-7 </vt:lpstr>
      <vt:lpstr>Extension Methods 2-7 </vt:lpstr>
      <vt:lpstr>Extension Methods 3-7 </vt:lpstr>
      <vt:lpstr>Extension Methods 4-7 </vt:lpstr>
      <vt:lpstr>Extension Methods 5-7 </vt:lpstr>
      <vt:lpstr>Extension Methods 6-7 </vt:lpstr>
      <vt:lpstr>Extension Methods 7-7 </vt:lpstr>
      <vt:lpstr>  Anonymous Types 1-8 </vt:lpstr>
      <vt:lpstr>Anonymous Types 2-8</vt:lpstr>
      <vt:lpstr>Anonymous Types 3-8</vt:lpstr>
      <vt:lpstr>Anonymous Types 4-8</vt:lpstr>
      <vt:lpstr>Anonymous Types 5-8</vt:lpstr>
      <vt:lpstr>Anonymous Types 6-8</vt:lpstr>
      <vt:lpstr>Anonymous Types 7-8</vt:lpstr>
      <vt:lpstr>Anonymous Types 8-8</vt:lpstr>
      <vt:lpstr>Partial Types </vt:lpstr>
      <vt:lpstr> Features of Partial Types  </vt:lpstr>
      <vt:lpstr>Merged Elements during Compilation 1-4</vt:lpstr>
      <vt:lpstr>Merged Elements during Compilation 2-4</vt:lpstr>
      <vt:lpstr>Merged Elements during Compilation 3-4</vt:lpstr>
      <vt:lpstr>Merged Elements during Compilation 4-4</vt:lpstr>
      <vt:lpstr>Rules for Partial Types</vt:lpstr>
      <vt:lpstr>Implementing Partial Types 1-4 </vt:lpstr>
      <vt:lpstr>Implementing Partial Types 2-4 </vt:lpstr>
      <vt:lpstr>Implementing Partial Types 3-4 </vt:lpstr>
      <vt:lpstr>Implementing Partial Types 4-4 </vt:lpstr>
      <vt:lpstr>Partial Classes 1-3</vt:lpstr>
      <vt:lpstr>Partial Classes 2-3 </vt:lpstr>
      <vt:lpstr>Partial Classes 3-3</vt:lpstr>
      <vt:lpstr>Partial Methods 1-7 </vt:lpstr>
      <vt:lpstr>Partial Methods 2-7 </vt:lpstr>
      <vt:lpstr>Partial Methods 3-7 </vt:lpstr>
      <vt:lpstr>Partial Methods 4-7 </vt:lpstr>
      <vt:lpstr>Partial Methods 5-7 </vt:lpstr>
      <vt:lpstr>Partial Methods 6-7 </vt:lpstr>
      <vt:lpstr>Partial Methods 7-7 </vt:lpstr>
      <vt:lpstr>Using Partial Types </vt:lpstr>
      <vt:lpstr>Inheriting Partial Classes 1-3</vt:lpstr>
      <vt:lpstr>Inheriting Partial Classes 2-3</vt:lpstr>
      <vt:lpstr>Inheriting Partial Classes 3-3</vt:lpstr>
      <vt:lpstr>Nullable Types</vt:lpstr>
      <vt:lpstr>Characteristics </vt:lpstr>
      <vt:lpstr>Implementing Nullable Types 1-3</vt:lpstr>
      <vt:lpstr>Implementing Nullable Types 2-3</vt:lpstr>
      <vt:lpstr>Implementing Nullable Types 3-3</vt:lpstr>
      <vt:lpstr>Nullable Types in Expressions 1-2</vt:lpstr>
      <vt:lpstr>Nullable Types in Expressions 2-2</vt:lpstr>
      <vt:lpstr> The ?? Operator 1-2 </vt:lpstr>
      <vt:lpstr>The ?? Operator 2-2</vt:lpstr>
      <vt:lpstr>  Converting Nullable Types 1-4  </vt:lpstr>
      <vt:lpstr>Converting Nullable Types 2-4 </vt:lpstr>
      <vt:lpstr>Converting Nullable Types 3-4 </vt:lpstr>
      <vt:lpstr>Converting Nullable Types 4-4 </vt:lpstr>
      <vt:lpstr> Boxing Nullable Types 1-2  </vt:lpstr>
      <vt:lpstr> Boxing Nullable Types 2-2  </vt:lpstr>
      <vt:lpstr>Summary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Lại Đức Chung</dc:creator>
  <cp:lastModifiedBy>Lại Đức Chung</cp:lastModifiedBy>
  <cp:revision>259</cp:revision>
  <dcterms:modified xsi:type="dcterms:W3CDTF">2017-12-18T04:29:50Z</dcterms:modified>
</cp:coreProperties>
</file>